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9"/>
  </p:notesMasterIdLst>
  <p:sldIdLst>
    <p:sldId id="343" r:id="rId2"/>
    <p:sldId id="256" r:id="rId3"/>
    <p:sldId id="257" r:id="rId4"/>
    <p:sldId id="258" r:id="rId5"/>
    <p:sldId id="261" r:id="rId6"/>
    <p:sldId id="262" r:id="rId7"/>
    <p:sldId id="260" r:id="rId8"/>
    <p:sldId id="263" r:id="rId9"/>
    <p:sldId id="356" r:id="rId10"/>
    <p:sldId id="317" r:id="rId11"/>
    <p:sldId id="265" r:id="rId12"/>
    <p:sldId id="266" r:id="rId13"/>
    <p:sldId id="267" r:id="rId14"/>
    <p:sldId id="342" r:id="rId15"/>
    <p:sldId id="318" r:id="rId16"/>
    <p:sldId id="268" r:id="rId17"/>
    <p:sldId id="269" r:id="rId18"/>
    <p:sldId id="270" r:id="rId19"/>
    <p:sldId id="271" r:id="rId20"/>
    <p:sldId id="341" r:id="rId21"/>
    <p:sldId id="319" r:id="rId22"/>
    <p:sldId id="272" r:id="rId23"/>
    <p:sldId id="273" r:id="rId24"/>
    <p:sldId id="274" r:id="rId25"/>
    <p:sldId id="340" r:id="rId26"/>
    <p:sldId id="320" r:id="rId27"/>
    <p:sldId id="275" r:id="rId28"/>
    <p:sldId id="276" r:id="rId29"/>
    <p:sldId id="277" r:id="rId30"/>
    <p:sldId id="339" r:id="rId31"/>
    <p:sldId id="321" r:id="rId32"/>
    <p:sldId id="278" r:id="rId33"/>
    <p:sldId id="279" r:id="rId34"/>
    <p:sldId id="280" r:id="rId35"/>
    <p:sldId id="338" r:id="rId36"/>
    <p:sldId id="322" r:id="rId37"/>
    <p:sldId id="281" r:id="rId38"/>
    <p:sldId id="282" r:id="rId39"/>
    <p:sldId id="283" r:id="rId40"/>
    <p:sldId id="284" r:id="rId41"/>
    <p:sldId id="285" r:id="rId42"/>
    <p:sldId id="286" r:id="rId43"/>
    <p:sldId id="337" r:id="rId44"/>
    <p:sldId id="323" r:id="rId45"/>
    <p:sldId id="287" r:id="rId46"/>
    <p:sldId id="288" r:id="rId47"/>
    <p:sldId id="289" r:id="rId48"/>
    <p:sldId id="290" r:id="rId49"/>
    <p:sldId id="291" r:id="rId50"/>
    <p:sldId id="336" r:id="rId51"/>
    <p:sldId id="324" r:id="rId52"/>
    <p:sldId id="292" r:id="rId53"/>
    <p:sldId id="293" r:id="rId54"/>
    <p:sldId id="294" r:id="rId55"/>
    <p:sldId id="295" r:id="rId56"/>
    <p:sldId id="335" r:id="rId57"/>
    <p:sldId id="325" r:id="rId58"/>
    <p:sldId id="296" r:id="rId59"/>
    <p:sldId id="297" r:id="rId60"/>
    <p:sldId id="298" r:id="rId61"/>
    <p:sldId id="334" r:id="rId62"/>
    <p:sldId id="326" r:id="rId63"/>
    <p:sldId id="299" r:id="rId64"/>
    <p:sldId id="300" r:id="rId65"/>
    <p:sldId id="301" r:id="rId66"/>
    <p:sldId id="302" r:id="rId67"/>
    <p:sldId id="303" r:id="rId68"/>
    <p:sldId id="333" r:id="rId69"/>
    <p:sldId id="327" r:id="rId70"/>
    <p:sldId id="304" r:id="rId71"/>
    <p:sldId id="305" r:id="rId72"/>
    <p:sldId id="306" r:id="rId73"/>
    <p:sldId id="307" r:id="rId74"/>
    <p:sldId id="308" r:id="rId75"/>
    <p:sldId id="332" r:id="rId76"/>
    <p:sldId id="328" r:id="rId77"/>
    <p:sldId id="309" r:id="rId78"/>
    <p:sldId id="310" r:id="rId79"/>
    <p:sldId id="311" r:id="rId80"/>
    <p:sldId id="331" r:id="rId81"/>
    <p:sldId id="329" r:id="rId82"/>
    <p:sldId id="316" r:id="rId83"/>
    <p:sldId id="312" r:id="rId84"/>
    <p:sldId id="313" r:id="rId85"/>
    <p:sldId id="314" r:id="rId86"/>
    <p:sldId id="315" r:id="rId87"/>
    <p:sldId id="330" r:id="rId88"/>
    <p:sldId id="344" r:id="rId89"/>
    <p:sldId id="347" r:id="rId90"/>
    <p:sldId id="348" r:id="rId91"/>
    <p:sldId id="349" r:id="rId92"/>
    <p:sldId id="350" r:id="rId93"/>
    <p:sldId id="351" r:id="rId94"/>
    <p:sldId id="352" r:id="rId95"/>
    <p:sldId id="353" r:id="rId96"/>
    <p:sldId id="354" r:id="rId97"/>
    <p:sldId id="355" r:id="rId9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sclaimer" id="{D2261E52-2196-4F73-9C4D-9B0A51B3D909}">
          <p14:sldIdLst>
            <p14:sldId id="343"/>
          </p14:sldIdLst>
        </p14:section>
        <p14:section name="Introduction" id="{CD57EF2F-21AA-435D-8176-DAFEC8165A5B}">
          <p14:sldIdLst>
            <p14:sldId id="256"/>
            <p14:sldId id="257"/>
          </p14:sldIdLst>
        </p14:section>
        <p14:section name="Database Explanation" id="{47BC2168-18C4-4FD3-959B-E888E32002FB}">
          <p14:sldIdLst>
            <p14:sldId id="258"/>
            <p14:sldId id="261"/>
            <p14:sldId id="262"/>
            <p14:sldId id="260"/>
            <p14:sldId id="263"/>
            <p14:sldId id="356"/>
          </p14:sldIdLst>
        </p14:section>
        <p14:section name="Q1." id="{42DDB1AB-CA10-4371-BEBA-3BE00DA6B797}">
          <p14:sldIdLst>
            <p14:sldId id="317"/>
            <p14:sldId id="265"/>
            <p14:sldId id="266"/>
            <p14:sldId id="267"/>
            <p14:sldId id="342"/>
          </p14:sldIdLst>
        </p14:section>
        <p14:section name="Q2." id="{99058C0B-1EB8-4035-BBDC-0486B7B0219A}">
          <p14:sldIdLst>
            <p14:sldId id="318"/>
            <p14:sldId id="268"/>
            <p14:sldId id="269"/>
            <p14:sldId id="270"/>
            <p14:sldId id="271"/>
            <p14:sldId id="341"/>
          </p14:sldIdLst>
        </p14:section>
        <p14:section name="Q3." id="{22DBF7FD-AB6A-46A9-AA04-CC5189B30751}">
          <p14:sldIdLst>
            <p14:sldId id="319"/>
            <p14:sldId id="272"/>
            <p14:sldId id="273"/>
            <p14:sldId id="274"/>
            <p14:sldId id="340"/>
          </p14:sldIdLst>
        </p14:section>
        <p14:section name="Q4." id="{B63D6608-E8F0-4DEB-8815-CBB58E12F704}">
          <p14:sldIdLst>
            <p14:sldId id="320"/>
            <p14:sldId id="275"/>
            <p14:sldId id="276"/>
            <p14:sldId id="277"/>
            <p14:sldId id="339"/>
          </p14:sldIdLst>
        </p14:section>
        <p14:section name="Q5." id="{37ED31CC-95B0-46FD-80E2-43A9BBF73B6C}">
          <p14:sldIdLst>
            <p14:sldId id="321"/>
            <p14:sldId id="278"/>
            <p14:sldId id="279"/>
            <p14:sldId id="280"/>
            <p14:sldId id="338"/>
          </p14:sldIdLst>
        </p14:section>
        <p14:section name="Q6." id="{1BA39B3E-B836-494B-BE17-3C470CAB70E9}">
          <p14:sldIdLst>
            <p14:sldId id="322"/>
            <p14:sldId id="281"/>
            <p14:sldId id="282"/>
            <p14:sldId id="283"/>
            <p14:sldId id="284"/>
            <p14:sldId id="285"/>
            <p14:sldId id="286"/>
            <p14:sldId id="337"/>
          </p14:sldIdLst>
        </p14:section>
        <p14:section name="Q7." id="{497F0E93-29FE-4B3A-AE52-218C99857FE3}">
          <p14:sldIdLst>
            <p14:sldId id="323"/>
            <p14:sldId id="287"/>
            <p14:sldId id="288"/>
            <p14:sldId id="289"/>
            <p14:sldId id="290"/>
            <p14:sldId id="291"/>
            <p14:sldId id="336"/>
          </p14:sldIdLst>
        </p14:section>
        <p14:section name="Q8." id="{1445CFEA-892B-4FFB-B49A-BA7403E72012}">
          <p14:sldIdLst>
            <p14:sldId id="324"/>
            <p14:sldId id="292"/>
            <p14:sldId id="293"/>
            <p14:sldId id="294"/>
            <p14:sldId id="295"/>
            <p14:sldId id="335"/>
          </p14:sldIdLst>
        </p14:section>
        <p14:section name="Q9." id="{CC17A790-F4E6-4C94-9C82-AE87F82A2617}">
          <p14:sldIdLst>
            <p14:sldId id="325"/>
            <p14:sldId id="296"/>
            <p14:sldId id="297"/>
            <p14:sldId id="298"/>
            <p14:sldId id="334"/>
          </p14:sldIdLst>
        </p14:section>
        <p14:section name="Q10." id="{2FD709EF-B0C0-4109-B30C-CDB97F53A642}">
          <p14:sldIdLst>
            <p14:sldId id="326"/>
            <p14:sldId id="299"/>
            <p14:sldId id="300"/>
            <p14:sldId id="301"/>
            <p14:sldId id="302"/>
            <p14:sldId id="303"/>
            <p14:sldId id="333"/>
          </p14:sldIdLst>
        </p14:section>
        <p14:section name="Q11." id="{A5F691C4-A354-46E1-B9A7-2DAE29EBDC68}">
          <p14:sldIdLst>
            <p14:sldId id="327"/>
            <p14:sldId id="304"/>
            <p14:sldId id="305"/>
            <p14:sldId id="306"/>
            <p14:sldId id="307"/>
            <p14:sldId id="308"/>
            <p14:sldId id="332"/>
          </p14:sldIdLst>
        </p14:section>
        <p14:section name="Q12." id="{4AC73367-4D40-496B-8CF5-1E5151237E10}">
          <p14:sldIdLst>
            <p14:sldId id="328"/>
            <p14:sldId id="309"/>
            <p14:sldId id="310"/>
            <p14:sldId id="311"/>
            <p14:sldId id="331"/>
          </p14:sldIdLst>
        </p14:section>
        <p14:section name="Q13." id="{FA1CF142-6196-4B30-BD61-52A1E85B3A2D}">
          <p14:sldIdLst>
            <p14:sldId id="329"/>
            <p14:sldId id="316"/>
            <p14:sldId id="312"/>
            <p14:sldId id="313"/>
            <p14:sldId id="314"/>
            <p14:sldId id="315"/>
            <p14:sldId id="330"/>
          </p14:sldIdLst>
        </p14:section>
        <p14:section name="Analytical Insights" id="{1D452B7A-D6E1-4905-B352-243F31CD1E6F}">
          <p14:sldIdLst>
            <p14:sldId id="344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386B"/>
    <a:srgbClr val="A66AFE"/>
    <a:srgbClr val="65FFE5"/>
    <a:srgbClr val="00FACA"/>
    <a:srgbClr val="64BCB2"/>
    <a:srgbClr val="D6FE58"/>
    <a:srgbClr val="FF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jpg>
</file>

<file path=ppt/media/image2.jpeg>
</file>

<file path=ppt/media/image20.jpg>
</file>

<file path=ppt/media/image21.png>
</file>

<file path=ppt/media/image22.jpg>
</file>

<file path=ppt/media/image23.jpg>
</file>

<file path=ppt/media/image24.jpg>
</file>

<file path=ppt/media/image25.jp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BC143-D8CC-4DB4-867B-B4976B76B9DF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9C32D-5F41-48AD-9576-AC6DCDA3D5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4440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67697-C554-C876-7155-57239038D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A7CF3A-253D-A194-8C41-5EF49F801E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1F362-70B6-1EA6-B096-C1A99748E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DAA0D-863C-777D-75B6-F1298F7CC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4E50F-8E4B-FA5D-7822-26BE68D8F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2876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AA20F-B3E9-B1D5-7023-44D432806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C3451F-2E0B-FFD6-722F-2BA1C04A4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F463F-45FD-6060-5D13-8B762F77B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E563D-5C94-3BCA-FEA9-1508B8554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FCA3E-F0E0-16CA-2FB3-9C8A2A820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344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604725-B918-97E0-F68E-2BA5E5CB4E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038C72-EF2A-E61A-8DBE-3950DF6031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76868-0741-7FAF-F2D3-40E843C62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AF1C3-E5D6-77A5-2176-BFA7F924A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2D5BF-390B-D3EE-68EC-A748378E0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5558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607EE-69FE-95FE-14B0-7BF34120E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4F5AE-19A6-1703-BE52-9518C3AFD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EE8BF-2764-E048-B246-09C9BA6F2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90C4A-8670-763C-D116-7C5C0E591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65E74-0BD6-67F1-ADAA-B7B45D1F3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98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ED62C-5DC9-3293-C8A6-81CF18227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FB549-29CB-569C-D242-3D605C10E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08304-0A9A-4519-02CB-E0DDD71B9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8E944-4654-36DF-EB19-5CBE39DCE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9BDC6-4D2C-169F-11E1-30638DB89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882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9715C-3602-46A9-C894-DAF513B97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18317-B0DC-D759-BC01-642240BE5C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290F51-B647-66AA-D78A-E3F84A75D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BBD60-36DA-D77E-FB01-72879F10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88BE8-5E5E-9DD8-18B4-3E748DD20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C57AD8-D232-BBF7-A3E8-7A912899D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0875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22102-A3B2-DA26-AACE-CD680971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01E9D-CA43-111A-A79D-0F1F5E170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D2F7C3-08D7-C251-EA85-308F12B8B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A05BE8-5849-87D6-2670-CEDCA83B85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0A43F9-C438-9289-30CB-B0D0DDB958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466949-FF91-1320-6C2A-741A85080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7D9261-197D-2E17-FAF9-E96324B6D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24016A-9C13-0A3D-C9A3-1F3F61B54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3086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5F42D-6A7E-FA3B-ADB1-A480CB92C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B554C-63EC-A614-05A1-0AF96655F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10FCFD-A6EC-2287-43A3-0B05AD7A0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8028EA-E7DD-162C-9107-08246596A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8626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07AE4-4273-9808-EADF-1B7513C85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89436-E370-C686-2AC2-63CEEF43E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10A81-8E3B-1A96-1022-42B5C3DBF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60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9D8E-9645-CA53-7A87-0BA3915D2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EE26E-9E6F-36BB-ADE1-B131FF9BB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BFAC13-ECCE-ADC4-4087-7E87F9ABB7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9950C7-8686-AAEB-AEEF-1DBD69A9D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BA407-72F6-EEE4-C21B-0E03F712B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9F541-FDB2-357C-7866-F1E06FCD8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4616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DB513-8B76-9AB7-193A-018FDD0E5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D430F3-8943-7F59-BFB9-9AC442C906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CCE53-BE88-BC21-9022-891D55DE3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5A262-8FDC-2FF7-3977-941CE9157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452A90-E17A-A0E1-9C1A-55B468AA5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8EDEBF-B3B0-5585-1543-C301AC8F6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77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0ABAF5-2C4C-6B4B-135D-9F882515C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1870F-6ACA-C114-5F2F-BAF591956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A5789-42D2-ABC2-DB76-08B493262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ED672A-906D-4CA7-A6AC-DFB08D8B6C48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2E33C-7C3A-F2FA-BD9B-2388827AE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11B23-26FB-B087-F85F-CA1D18CFEF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2C8285-2FAF-4902-9487-76329AD53D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8605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2F8B76D-682E-400E-5BEF-E7A0FD16F64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05A24D-D2EA-FB98-72C1-844D0F55429A}"/>
              </a:ext>
            </a:extLst>
          </p:cNvPr>
          <p:cNvSpPr txBox="1"/>
          <p:nvPr/>
        </p:nvSpPr>
        <p:spPr>
          <a:xfrm>
            <a:off x="2520950" y="190500"/>
            <a:ext cx="71501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DISCLAIMER</a:t>
            </a:r>
            <a:endParaRPr lang="en-IN" sz="96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E53042-3795-3D6B-5D51-A67F1ABDBF5F}"/>
              </a:ext>
            </a:extLst>
          </p:cNvPr>
          <p:cNvSpPr txBox="1"/>
          <p:nvPr/>
        </p:nvSpPr>
        <p:spPr>
          <a:xfrm>
            <a:off x="2520950" y="2400300"/>
            <a:ext cx="71501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This case study is based on a hypothetical cab booking system for educational purposes.</a:t>
            </a:r>
          </a:p>
          <a:p>
            <a:pPr algn="ctr"/>
            <a:endParaRPr lang="en-US" sz="2400" b="1" dirty="0">
              <a:solidFill>
                <a:schemeClr val="bg1"/>
              </a:solidFill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This project aims to highlight the importance of SQL in data analysis and demonstrate how SQL queries work in practice.</a:t>
            </a:r>
          </a:p>
          <a:p>
            <a:pPr algn="ctr"/>
            <a:endParaRPr lang="en-US" sz="2400" b="1" dirty="0">
              <a:solidFill>
                <a:schemeClr val="bg1"/>
              </a:solidFill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Data used in the analysis may not represent real-world business scenarios.</a:t>
            </a:r>
          </a:p>
        </p:txBody>
      </p:sp>
    </p:spTree>
    <p:extLst>
      <p:ext uri="{BB962C8B-B14F-4D97-AF65-F5344CB8AC3E}">
        <p14:creationId xmlns:p14="http://schemas.microsoft.com/office/powerpoint/2010/main" val="3763057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C3DE52-D6F8-1E87-C56A-C9E647F1D7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73E623-9A97-9847-5948-CC1FDB56D1DD}"/>
              </a:ext>
            </a:extLst>
          </p:cNvPr>
          <p:cNvSpPr txBox="1"/>
          <p:nvPr/>
        </p:nvSpPr>
        <p:spPr>
          <a:xfrm>
            <a:off x="2171700" y="862727"/>
            <a:ext cx="75247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What are the Bookings where status is “In Progress”?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2E5AC9-3E20-0CFF-BCD1-D4B51DA8D0C5}"/>
              </a:ext>
            </a:extLst>
          </p:cNvPr>
          <p:cNvSpPr txBox="1"/>
          <p:nvPr/>
        </p:nvSpPr>
        <p:spPr>
          <a:xfrm>
            <a:off x="2171700" y="4419600"/>
            <a:ext cx="7315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Analise the data for bookings which are ‘In Progress’. 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71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268373"/>
            <a:ext cx="6096000" cy="3427327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5" y="658597"/>
            <a:ext cx="5105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bookings where the status is 'In Progress’: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*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Bookings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Status = 'In Progress';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09575" y="3848100"/>
            <a:ext cx="2752725" cy="2741527"/>
          </a:xfrm>
          <a:prstGeom prst="roundRect">
            <a:avLst/>
          </a:prstGeom>
          <a:solidFill>
            <a:srgbClr val="FF4B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723899" y="3848100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SELECT 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723899" y="4637697"/>
            <a:ext cx="2124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means </a:t>
            </a:r>
            <a:r>
              <a:rPr lang="en-US" sz="2400" b="1" dirty="0"/>
              <a:t>select all columns</a:t>
            </a:r>
            <a:r>
              <a:rPr lang="en-US" sz="2400" dirty="0"/>
              <a:t> from the table.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22286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268373"/>
            <a:ext cx="6096000" cy="3427327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5" y="658597"/>
            <a:ext cx="5105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bookings where the status is 'In Progress’: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*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Bookings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Status = 'In Progress';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486272" y="3710974"/>
            <a:ext cx="2752725" cy="2741527"/>
          </a:xfrm>
          <a:prstGeom prst="roundRect">
            <a:avLst/>
          </a:prstGeom>
          <a:solidFill>
            <a:srgbClr val="65FFE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723899" y="3848100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SELECT</a:t>
            </a:r>
            <a:r>
              <a:rPr lang="en-IN" sz="3200" b="1" dirty="0"/>
              <a:t> </a:t>
            </a:r>
            <a:r>
              <a:rPr lang="en-IN" sz="3200" b="1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723899" y="4637697"/>
            <a:ext cx="2124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This means </a:t>
            </a:r>
            <a:r>
              <a:rPr lang="en-US" sz="2400" b="1" dirty="0">
                <a:solidFill>
                  <a:schemeClr val="bg1"/>
                </a:solidFill>
              </a:rPr>
              <a:t>select all columns</a:t>
            </a:r>
            <a:r>
              <a:rPr lang="en-US" sz="2400" dirty="0">
                <a:solidFill>
                  <a:schemeClr val="bg1"/>
                </a:solidFill>
              </a:rPr>
              <a:t> from the table.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4676775" y="3691924"/>
            <a:ext cx="2000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FROM Bookings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5341" y="4768612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Bookings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512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268373"/>
            <a:ext cx="6096000" cy="3427327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5" y="658597"/>
            <a:ext cx="5105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bookings where the status is 'In Progress’: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*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Bookings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Status = 'In Progress';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8620123" y="3596744"/>
            <a:ext cx="3274214" cy="3261255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723899" y="3848100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SELECT</a:t>
            </a:r>
            <a:r>
              <a:rPr lang="en-IN" sz="3200" b="1" dirty="0"/>
              <a:t> </a:t>
            </a:r>
            <a:r>
              <a:rPr lang="en-IN" sz="3200" b="1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723899" y="4637697"/>
            <a:ext cx="2124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This means </a:t>
            </a:r>
            <a:r>
              <a:rPr lang="en-US" sz="2400" b="1" dirty="0">
                <a:solidFill>
                  <a:schemeClr val="bg1"/>
                </a:solidFill>
              </a:rPr>
              <a:t>select all columns</a:t>
            </a:r>
            <a:r>
              <a:rPr lang="en-US" sz="2400" dirty="0">
                <a:solidFill>
                  <a:schemeClr val="bg1"/>
                </a:solidFill>
              </a:rPr>
              <a:t> from the table.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4676775" y="3691924"/>
            <a:ext cx="2000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FROM Bookings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5341" y="4768612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Bookings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8772531" y="3580802"/>
            <a:ext cx="25526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WHERE Status = 'In Progress'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7268" y="5150462"/>
            <a:ext cx="326706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Filters the results to </a:t>
            </a:r>
            <a:r>
              <a:rPr lang="en-US" sz="2400" b="1" dirty="0"/>
              <a:t>only include bookings where the Status is 'In Progress'</a:t>
            </a:r>
            <a:r>
              <a:rPr lang="en-US" sz="2400" dirty="0"/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4213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498" y="1673"/>
            <a:ext cx="9721502" cy="5465677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826C43-447B-D08A-4D46-F717E7BCA7A7}"/>
              </a:ext>
            </a:extLst>
          </p:cNvPr>
          <p:cNvSpPr txBox="1"/>
          <p:nvPr/>
        </p:nvSpPr>
        <p:spPr>
          <a:xfrm>
            <a:off x="327730" y="2374864"/>
            <a:ext cx="197344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Only 2 bookings have the status "In Progress“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Booking ID 16: Cab ID 12, traveling from 321 Mountain View → Shopping Center.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Booking ID 19: Cab ID 1, traveling from Medical Center → 890 Forest Lane.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87D9E8-B9AB-2375-98A9-CC628FD1BE0E}"/>
              </a:ext>
            </a:extLst>
          </p:cNvPr>
          <p:cNvSpPr txBox="1"/>
          <p:nvPr/>
        </p:nvSpPr>
        <p:spPr>
          <a:xfrm>
            <a:off x="327730" y="784828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2CC045-2676-954B-9F07-303EAD784302}"/>
              </a:ext>
            </a:extLst>
          </p:cNvPr>
          <p:cNvSpPr txBox="1"/>
          <p:nvPr/>
        </p:nvSpPr>
        <p:spPr>
          <a:xfrm>
            <a:off x="2753689" y="5780784"/>
            <a:ext cx="4248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This helps in real-time tracking, operational efficiency, and customer updates.</a:t>
            </a:r>
            <a:endParaRPr lang="en-IN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147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370427-FAB2-1C5E-68B8-211ABA9A3E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5F99ED-3A5E-5989-BAEC-2EBE405B256D}"/>
              </a:ext>
            </a:extLst>
          </p:cNvPr>
          <p:cNvSpPr txBox="1"/>
          <p:nvPr/>
        </p:nvSpPr>
        <p:spPr>
          <a:xfrm>
            <a:off x="2324100" y="476250"/>
            <a:ext cx="8001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What are the Cabs whose Vehicle is “Sedan” having the Driver ID 5?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DB8B20-B9AD-175B-3DA2-3DDC0C5E3F77}"/>
              </a:ext>
            </a:extLst>
          </p:cNvPr>
          <p:cNvSpPr txBox="1"/>
          <p:nvPr/>
        </p:nvSpPr>
        <p:spPr>
          <a:xfrm>
            <a:off x="2324100" y="4368820"/>
            <a:ext cx="7315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Analise the ‘Sedan’ Cabs with Driver ID 5. 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29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6000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cabs where the </a:t>
            </a:r>
            <a:r>
              <a:rPr lang="en-US" sz="3000" b="1" dirty="0" err="1">
                <a:solidFill>
                  <a:schemeClr val="bg1"/>
                </a:solidFill>
              </a:rPr>
              <a:t>VehicleType</a:t>
            </a:r>
            <a:r>
              <a:rPr lang="en-US" sz="3000" b="1" dirty="0">
                <a:solidFill>
                  <a:schemeClr val="bg1"/>
                </a:solidFill>
              </a:rPr>
              <a:t> is ‘Sedan’ and the </a:t>
            </a:r>
            <a:r>
              <a:rPr lang="en-US" sz="3000" b="1" dirty="0" err="1">
                <a:solidFill>
                  <a:schemeClr val="bg1"/>
                </a:solidFill>
              </a:rPr>
              <a:t>DriverID</a:t>
            </a:r>
            <a:r>
              <a:rPr lang="en-US" sz="3000" b="1" dirty="0">
                <a:solidFill>
                  <a:schemeClr val="bg1"/>
                </a:solidFill>
              </a:rPr>
              <a:t> is 5: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* FROM </a:t>
            </a:r>
            <a:r>
              <a:rPr lang="en-US" sz="2400" b="1" dirty="0">
                <a:solidFill>
                  <a:schemeClr val="bg1"/>
                </a:solidFill>
              </a:rPr>
              <a:t>Cabs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 </a:t>
            </a:r>
            <a:r>
              <a:rPr lang="en-US" sz="2400" b="1" dirty="0" err="1">
                <a:solidFill>
                  <a:schemeClr val="bg1"/>
                </a:solidFill>
              </a:rPr>
              <a:t>VehicleType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‘Sedan’</a:t>
            </a:r>
            <a:endParaRPr lang="en-US" sz="24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AND </a:t>
            </a:r>
            <a:r>
              <a:rPr lang="en-US" sz="2400" b="1" dirty="0" err="1">
                <a:solidFill>
                  <a:schemeClr val="bg1"/>
                </a:solidFill>
              </a:rPr>
              <a:t>DriverID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5;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371478" y="3779698"/>
            <a:ext cx="2209791" cy="2741527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457194" y="3780857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SELECT 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371478" y="4591917"/>
            <a:ext cx="2124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means </a:t>
            </a:r>
            <a:r>
              <a:rPr lang="en-US" sz="2400" b="1" dirty="0"/>
              <a:t>select all columns</a:t>
            </a:r>
            <a:r>
              <a:rPr lang="en-US" sz="2400" dirty="0"/>
              <a:t> from the table.</a:t>
            </a:r>
            <a:endParaRPr lang="en-IN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4676775" y="3691924"/>
            <a:ext cx="2000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FROM Bookings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5341" y="4768612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Cabs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8772531" y="3580802"/>
            <a:ext cx="25526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WHERE </a:t>
            </a:r>
            <a:r>
              <a:rPr lang="en-IN" sz="3200" b="1" dirty="0" err="1"/>
              <a:t>VehicleType</a:t>
            </a:r>
            <a:r>
              <a:rPr lang="en-IN" sz="3200" b="1" dirty="0"/>
              <a:t> = ‘Sedan’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7268" y="5150462"/>
            <a:ext cx="326706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Filters the results to </a:t>
            </a:r>
            <a:r>
              <a:rPr lang="en-US" sz="2400" b="1" dirty="0"/>
              <a:t>only include Cabs where the </a:t>
            </a:r>
            <a:r>
              <a:rPr lang="en-US" sz="2400" b="1" dirty="0" err="1"/>
              <a:t>VehicleType</a:t>
            </a:r>
            <a:r>
              <a:rPr lang="en-US" sz="2400" b="1" dirty="0"/>
              <a:t> is ‘Sedan’</a:t>
            </a:r>
            <a:r>
              <a:rPr lang="en-US" sz="2400" dirty="0"/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821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6000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cabs where the </a:t>
            </a:r>
            <a:r>
              <a:rPr lang="en-US" sz="3000" b="1" dirty="0" err="1">
                <a:solidFill>
                  <a:schemeClr val="bg1"/>
                </a:solidFill>
              </a:rPr>
              <a:t>VehicleType</a:t>
            </a:r>
            <a:r>
              <a:rPr lang="en-US" sz="3000" b="1" dirty="0">
                <a:solidFill>
                  <a:schemeClr val="bg1"/>
                </a:solidFill>
              </a:rPr>
              <a:t> is ‘Sedan’ and the </a:t>
            </a:r>
            <a:r>
              <a:rPr lang="en-US" sz="3000" b="1" dirty="0" err="1">
                <a:solidFill>
                  <a:schemeClr val="bg1"/>
                </a:solidFill>
              </a:rPr>
              <a:t>DriverID</a:t>
            </a:r>
            <a:r>
              <a:rPr lang="en-US" sz="3000" b="1" dirty="0">
                <a:solidFill>
                  <a:schemeClr val="bg1"/>
                </a:solidFill>
              </a:rPr>
              <a:t> is 5: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* FROM </a:t>
            </a:r>
            <a:r>
              <a:rPr lang="en-US" sz="2400" b="1" dirty="0">
                <a:solidFill>
                  <a:schemeClr val="bg1"/>
                </a:solidFill>
              </a:rPr>
              <a:t>Cabs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 </a:t>
            </a:r>
            <a:r>
              <a:rPr lang="en-US" sz="2400" b="1" dirty="0" err="1">
                <a:solidFill>
                  <a:schemeClr val="bg1"/>
                </a:solidFill>
              </a:rPr>
              <a:t>VehicleType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‘Sedan’</a:t>
            </a:r>
            <a:endParaRPr lang="en-US" sz="24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AND </a:t>
            </a:r>
            <a:r>
              <a:rPr lang="en-US" sz="2400" b="1" dirty="0" err="1">
                <a:solidFill>
                  <a:schemeClr val="bg1"/>
                </a:solidFill>
              </a:rPr>
              <a:t>DriverID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5;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2726532" y="3775082"/>
            <a:ext cx="2495553" cy="2741527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457194" y="3780857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SELECT 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371478" y="4591917"/>
            <a:ext cx="2124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This means </a:t>
            </a:r>
            <a:r>
              <a:rPr lang="en-US" sz="2400" b="1" dirty="0">
                <a:solidFill>
                  <a:schemeClr val="bg1"/>
                </a:solidFill>
              </a:rPr>
              <a:t>select all columns</a:t>
            </a:r>
            <a:r>
              <a:rPr lang="en-US" sz="2400" dirty="0">
                <a:solidFill>
                  <a:schemeClr val="bg1"/>
                </a:solidFill>
              </a:rPr>
              <a:t> from the table.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2734871" y="3775082"/>
            <a:ext cx="2000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FROM Bookings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6532" y="4772319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Cabs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8772531" y="3580802"/>
            <a:ext cx="25526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WHERE </a:t>
            </a:r>
            <a:r>
              <a:rPr lang="en-IN" sz="3200" b="1" dirty="0" err="1"/>
              <a:t>VehicleType</a:t>
            </a:r>
            <a:r>
              <a:rPr lang="en-IN" sz="3200" b="1" dirty="0"/>
              <a:t> = ‘Sedan’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7268" y="5150462"/>
            <a:ext cx="326706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Filters the results to </a:t>
            </a:r>
            <a:r>
              <a:rPr lang="en-US" sz="2400" b="1" dirty="0"/>
              <a:t>only include Cabs where the </a:t>
            </a:r>
            <a:r>
              <a:rPr lang="en-US" sz="2400" b="1" dirty="0" err="1"/>
              <a:t>VehicleType</a:t>
            </a:r>
            <a:r>
              <a:rPr lang="en-US" sz="2400" b="1" dirty="0"/>
              <a:t> is ‘Sedan’</a:t>
            </a:r>
            <a:r>
              <a:rPr lang="en-US" sz="2400" dirty="0"/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137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6000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cabs where the </a:t>
            </a:r>
            <a:r>
              <a:rPr lang="en-US" sz="3000" b="1" dirty="0" err="1">
                <a:solidFill>
                  <a:schemeClr val="bg1"/>
                </a:solidFill>
              </a:rPr>
              <a:t>VehicleType</a:t>
            </a:r>
            <a:r>
              <a:rPr lang="en-US" sz="3000" b="1" dirty="0">
                <a:solidFill>
                  <a:schemeClr val="bg1"/>
                </a:solidFill>
              </a:rPr>
              <a:t> is ‘Sedan’ and the </a:t>
            </a:r>
            <a:r>
              <a:rPr lang="en-US" sz="3000" b="1" dirty="0" err="1">
                <a:solidFill>
                  <a:schemeClr val="bg1"/>
                </a:solidFill>
              </a:rPr>
              <a:t>DriverID</a:t>
            </a:r>
            <a:r>
              <a:rPr lang="en-US" sz="3000" b="1" dirty="0">
                <a:solidFill>
                  <a:schemeClr val="bg1"/>
                </a:solidFill>
              </a:rPr>
              <a:t> is 5: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* FROM </a:t>
            </a:r>
            <a:r>
              <a:rPr lang="en-US" sz="2400" b="1" dirty="0">
                <a:solidFill>
                  <a:schemeClr val="bg1"/>
                </a:solidFill>
              </a:rPr>
              <a:t>Cabs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 </a:t>
            </a:r>
            <a:r>
              <a:rPr lang="en-US" sz="2400" b="1" dirty="0" err="1">
                <a:solidFill>
                  <a:schemeClr val="bg1"/>
                </a:solidFill>
              </a:rPr>
              <a:t>VehicleType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‘Sedan’</a:t>
            </a:r>
            <a:endParaRPr lang="en-US" sz="24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AND </a:t>
            </a:r>
            <a:r>
              <a:rPr lang="en-US" sz="2400" b="1" dirty="0" err="1">
                <a:solidFill>
                  <a:schemeClr val="bg1"/>
                </a:solidFill>
              </a:rPr>
              <a:t>DriverID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5;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5463790" y="3768744"/>
            <a:ext cx="3310526" cy="3016210"/>
          </a:xfrm>
          <a:prstGeom prst="roundRect">
            <a:avLst/>
          </a:prstGeom>
          <a:solidFill>
            <a:srgbClr val="64BCB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457194" y="3780857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SELECT 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371478" y="4591917"/>
            <a:ext cx="2124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This means </a:t>
            </a:r>
            <a:r>
              <a:rPr lang="en-US" sz="2400" b="1" dirty="0">
                <a:solidFill>
                  <a:schemeClr val="bg1"/>
                </a:solidFill>
              </a:rPr>
              <a:t>select all columns</a:t>
            </a:r>
            <a:r>
              <a:rPr lang="en-US" sz="2400" dirty="0">
                <a:solidFill>
                  <a:schemeClr val="bg1"/>
                </a:solidFill>
              </a:rPr>
              <a:t> from the table.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2734871" y="3775082"/>
            <a:ext cx="2000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FROM Bookings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6532" y="4772319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Cabs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5592963" y="3771600"/>
            <a:ext cx="25074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WHERE </a:t>
            </a:r>
            <a:r>
              <a:rPr lang="en-IN" sz="3200" b="1" dirty="0" err="1"/>
              <a:t>VehicleType</a:t>
            </a:r>
            <a:r>
              <a:rPr lang="en-IN" sz="3200" b="1" dirty="0"/>
              <a:t> = ‘Sedan’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2963" y="5192253"/>
            <a:ext cx="326706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Filters the results to </a:t>
            </a:r>
            <a:r>
              <a:rPr lang="en-US" sz="2400" b="1" dirty="0"/>
              <a:t>only include Cabs where the </a:t>
            </a:r>
            <a:r>
              <a:rPr lang="en-US" sz="2400" b="1" dirty="0" err="1"/>
              <a:t>VehicleType</a:t>
            </a:r>
            <a:r>
              <a:rPr lang="en-US" sz="2400" b="1" dirty="0"/>
              <a:t> is ‘Sedan’</a:t>
            </a:r>
            <a:r>
              <a:rPr lang="en-US" sz="2400" dirty="0"/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708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6000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cabs where the </a:t>
            </a:r>
            <a:r>
              <a:rPr lang="en-US" sz="3000" b="1" dirty="0" err="1">
                <a:solidFill>
                  <a:schemeClr val="bg1"/>
                </a:solidFill>
              </a:rPr>
              <a:t>VehicleType</a:t>
            </a:r>
            <a:r>
              <a:rPr lang="en-US" sz="3000" b="1" dirty="0">
                <a:solidFill>
                  <a:schemeClr val="bg1"/>
                </a:solidFill>
              </a:rPr>
              <a:t> is ‘Sedan’ and the </a:t>
            </a:r>
            <a:r>
              <a:rPr lang="en-US" sz="3000" b="1" dirty="0" err="1">
                <a:solidFill>
                  <a:schemeClr val="bg1"/>
                </a:solidFill>
              </a:rPr>
              <a:t>DriverID</a:t>
            </a:r>
            <a:r>
              <a:rPr lang="en-US" sz="3000" b="1" dirty="0">
                <a:solidFill>
                  <a:schemeClr val="bg1"/>
                </a:solidFill>
              </a:rPr>
              <a:t> is 5: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* FROM </a:t>
            </a:r>
            <a:r>
              <a:rPr lang="en-US" sz="2400" b="1" dirty="0">
                <a:solidFill>
                  <a:schemeClr val="bg1"/>
                </a:solidFill>
              </a:rPr>
              <a:t>Cabs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 </a:t>
            </a:r>
            <a:r>
              <a:rPr lang="en-US" sz="2400" b="1" dirty="0" err="1">
                <a:solidFill>
                  <a:schemeClr val="bg1"/>
                </a:solidFill>
              </a:rPr>
              <a:t>VehicleType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‘Sedan’</a:t>
            </a:r>
            <a:endParaRPr lang="en-US" sz="24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AND </a:t>
            </a:r>
            <a:r>
              <a:rPr lang="en-US" sz="2400" b="1" dirty="0" err="1">
                <a:solidFill>
                  <a:schemeClr val="bg1"/>
                </a:solidFill>
              </a:rPr>
              <a:t>DriverID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=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5;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8919580" y="3635395"/>
            <a:ext cx="3100970" cy="3016210"/>
          </a:xfrm>
          <a:prstGeom prst="round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457194" y="3780857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SELECT 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371478" y="4591917"/>
            <a:ext cx="21240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This means </a:t>
            </a:r>
            <a:r>
              <a:rPr lang="en-US" sz="2400" b="1" dirty="0">
                <a:solidFill>
                  <a:schemeClr val="bg1"/>
                </a:solidFill>
              </a:rPr>
              <a:t>select all columns</a:t>
            </a:r>
            <a:r>
              <a:rPr lang="en-US" sz="2400" dirty="0">
                <a:solidFill>
                  <a:schemeClr val="bg1"/>
                </a:solidFill>
              </a:rPr>
              <a:t> from the table.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2734871" y="3775082"/>
            <a:ext cx="2000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FROM Bookings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6532" y="4772319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Cabs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5592963" y="3771600"/>
            <a:ext cx="25074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WHERE </a:t>
            </a:r>
            <a:r>
              <a:rPr lang="en-IN" sz="3200" b="1" dirty="0" err="1">
                <a:solidFill>
                  <a:schemeClr val="bg1"/>
                </a:solidFill>
              </a:rPr>
              <a:t>VehicleType</a:t>
            </a:r>
            <a:r>
              <a:rPr lang="en-IN" sz="3200" b="1" dirty="0">
                <a:solidFill>
                  <a:schemeClr val="bg1"/>
                </a:solidFill>
              </a:rPr>
              <a:t> = ‘Sedan’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2963" y="5192253"/>
            <a:ext cx="326706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bg1"/>
                </a:solidFill>
              </a:rPr>
              <a:t>Filters the results to </a:t>
            </a:r>
            <a:r>
              <a:rPr lang="en-US" sz="2400" b="1" dirty="0">
                <a:solidFill>
                  <a:schemeClr val="bg1"/>
                </a:solidFill>
              </a:rPr>
              <a:t>only include Cabs where the </a:t>
            </a:r>
            <a:r>
              <a:rPr lang="en-US" sz="2400" b="1" dirty="0" err="1">
                <a:solidFill>
                  <a:schemeClr val="bg1"/>
                </a:solidFill>
              </a:rPr>
              <a:t>VehicleType</a:t>
            </a:r>
            <a:r>
              <a:rPr lang="en-US" sz="2400" b="1" dirty="0">
                <a:solidFill>
                  <a:schemeClr val="bg1"/>
                </a:solidFill>
              </a:rPr>
              <a:t> is ‘Sedan’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0A02BA-49FF-677F-CE89-FE976A344FC3}"/>
              </a:ext>
            </a:extLst>
          </p:cNvPr>
          <p:cNvSpPr txBox="1"/>
          <p:nvPr/>
        </p:nvSpPr>
        <p:spPr>
          <a:xfrm>
            <a:off x="8860032" y="3812647"/>
            <a:ext cx="3245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AND </a:t>
            </a:r>
            <a:r>
              <a:rPr lang="en-IN" sz="3200" b="1" dirty="0" err="1"/>
              <a:t>DriverID</a:t>
            </a:r>
            <a:r>
              <a:rPr lang="en-IN" sz="3200" b="1" dirty="0"/>
              <a:t> = 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08E39D-9D54-7949-CEAC-27821C9EFF4D}"/>
              </a:ext>
            </a:extLst>
          </p:cNvPr>
          <p:cNvSpPr txBox="1"/>
          <p:nvPr/>
        </p:nvSpPr>
        <p:spPr>
          <a:xfrm>
            <a:off x="9004138" y="4603817"/>
            <a:ext cx="25366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Further filters the results to include only </a:t>
            </a:r>
            <a:r>
              <a:rPr lang="en-US" sz="2400" b="1" dirty="0"/>
              <a:t>cabs assigned to </a:t>
            </a:r>
            <a:r>
              <a:rPr lang="en-US" sz="2400" b="1" dirty="0" err="1"/>
              <a:t>DriverID</a:t>
            </a:r>
            <a:r>
              <a:rPr lang="en-US" sz="2400" b="1" dirty="0"/>
              <a:t> = 5</a:t>
            </a:r>
            <a:r>
              <a:rPr lang="en-US" sz="2400" dirty="0"/>
              <a:t>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340844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47045E-4AA1-2ECC-419E-F9EFBC30FDF8}"/>
              </a:ext>
            </a:extLst>
          </p:cNvPr>
          <p:cNvSpPr/>
          <p:nvPr/>
        </p:nvSpPr>
        <p:spPr>
          <a:xfrm>
            <a:off x="-128337" y="-112295"/>
            <a:ext cx="12432632" cy="71066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65309EF-C443-C70C-0C4D-83628BADC694}"/>
              </a:ext>
            </a:extLst>
          </p:cNvPr>
          <p:cNvSpPr/>
          <p:nvPr/>
        </p:nvSpPr>
        <p:spPr>
          <a:xfrm>
            <a:off x="4511566" y="-947128"/>
            <a:ext cx="8134071" cy="12788521"/>
          </a:xfrm>
          <a:custGeom>
            <a:avLst/>
            <a:gdLst>
              <a:gd name="connsiteX0" fmla="*/ 3494966 w 8134071"/>
              <a:gd name="connsiteY0" fmla="*/ 11164437 h 12788521"/>
              <a:gd name="connsiteX1" fmla="*/ 4579963 w 8134071"/>
              <a:gd name="connsiteY1" fmla="*/ 11164437 h 12788521"/>
              <a:gd name="connsiteX2" fmla="*/ 4985984 w 8134071"/>
              <a:gd name="connsiteY2" fmla="*/ 11976479 h 12788521"/>
              <a:gd name="connsiteX3" fmla="*/ 4579963 w 8134071"/>
              <a:gd name="connsiteY3" fmla="*/ 12788521 h 12788521"/>
              <a:gd name="connsiteX4" fmla="*/ 3494966 w 8134071"/>
              <a:gd name="connsiteY4" fmla="*/ 12788521 h 12788521"/>
              <a:gd name="connsiteX5" fmla="*/ 3088945 w 8134071"/>
              <a:gd name="connsiteY5" fmla="*/ 11976479 h 12788521"/>
              <a:gd name="connsiteX6" fmla="*/ 5080384 w 8134071"/>
              <a:gd name="connsiteY6" fmla="*/ 10371159 h 12788521"/>
              <a:gd name="connsiteX7" fmla="*/ 6165381 w 8134071"/>
              <a:gd name="connsiteY7" fmla="*/ 10371159 h 12788521"/>
              <a:gd name="connsiteX8" fmla="*/ 6571402 w 8134071"/>
              <a:gd name="connsiteY8" fmla="*/ 11183201 h 12788521"/>
              <a:gd name="connsiteX9" fmla="*/ 6165381 w 8134071"/>
              <a:gd name="connsiteY9" fmla="*/ 11995243 h 12788521"/>
              <a:gd name="connsiteX10" fmla="*/ 5080384 w 8134071"/>
              <a:gd name="connsiteY10" fmla="*/ 11995243 h 12788521"/>
              <a:gd name="connsiteX11" fmla="*/ 4674363 w 8134071"/>
              <a:gd name="connsiteY11" fmla="*/ 11183201 h 12788521"/>
              <a:gd name="connsiteX12" fmla="*/ 1944808 w 8134071"/>
              <a:gd name="connsiteY12" fmla="*/ 10274491 h 12788521"/>
              <a:gd name="connsiteX13" fmla="*/ 3029805 w 8134071"/>
              <a:gd name="connsiteY13" fmla="*/ 10274491 h 12788521"/>
              <a:gd name="connsiteX14" fmla="*/ 3435826 w 8134071"/>
              <a:gd name="connsiteY14" fmla="*/ 11086533 h 12788521"/>
              <a:gd name="connsiteX15" fmla="*/ 3029805 w 8134071"/>
              <a:gd name="connsiteY15" fmla="*/ 11898575 h 12788521"/>
              <a:gd name="connsiteX16" fmla="*/ 1944808 w 8134071"/>
              <a:gd name="connsiteY16" fmla="*/ 11898575 h 12788521"/>
              <a:gd name="connsiteX17" fmla="*/ 1538787 w 8134071"/>
              <a:gd name="connsiteY17" fmla="*/ 11086533 h 12788521"/>
              <a:gd name="connsiteX18" fmla="*/ 6643053 w 8134071"/>
              <a:gd name="connsiteY18" fmla="*/ 9559117 h 12788521"/>
              <a:gd name="connsiteX19" fmla="*/ 7728050 w 8134071"/>
              <a:gd name="connsiteY19" fmla="*/ 9559117 h 12788521"/>
              <a:gd name="connsiteX20" fmla="*/ 8134071 w 8134071"/>
              <a:gd name="connsiteY20" fmla="*/ 10371159 h 12788521"/>
              <a:gd name="connsiteX21" fmla="*/ 7728050 w 8134071"/>
              <a:gd name="connsiteY21" fmla="*/ 11183201 h 12788521"/>
              <a:gd name="connsiteX22" fmla="*/ 6643053 w 8134071"/>
              <a:gd name="connsiteY22" fmla="*/ 11183201 h 12788521"/>
              <a:gd name="connsiteX23" fmla="*/ 6237032 w 8134071"/>
              <a:gd name="connsiteY23" fmla="*/ 10371159 h 12788521"/>
              <a:gd name="connsiteX24" fmla="*/ 3507477 w 8134071"/>
              <a:gd name="connsiteY24" fmla="*/ 9464153 h 12788521"/>
              <a:gd name="connsiteX25" fmla="*/ 4592474 w 8134071"/>
              <a:gd name="connsiteY25" fmla="*/ 9464153 h 12788521"/>
              <a:gd name="connsiteX26" fmla="*/ 4998495 w 8134071"/>
              <a:gd name="connsiteY26" fmla="*/ 10276195 h 12788521"/>
              <a:gd name="connsiteX27" fmla="*/ 4592474 w 8134071"/>
              <a:gd name="connsiteY27" fmla="*/ 11088237 h 12788521"/>
              <a:gd name="connsiteX28" fmla="*/ 3507477 w 8134071"/>
              <a:gd name="connsiteY28" fmla="*/ 11088237 h 12788521"/>
              <a:gd name="connsiteX29" fmla="*/ 3101456 w 8134071"/>
              <a:gd name="connsiteY29" fmla="*/ 10276195 h 12788521"/>
              <a:gd name="connsiteX30" fmla="*/ 406021 w 8134071"/>
              <a:gd name="connsiteY30" fmla="*/ 9357817 h 12788521"/>
              <a:gd name="connsiteX31" fmla="*/ 1491018 w 8134071"/>
              <a:gd name="connsiteY31" fmla="*/ 9357817 h 12788521"/>
              <a:gd name="connsiteX32" fmla="*/ 1897039 w 8134071"/>
              <a:gd name="connsiteY32" fmla="*/ 10169859 h 12788521"/>
              <a:gd name="connsiteX33" fmla="*/ 1491018 w 8134071"/>
              <a:gd name="connsiteY33" fmla="*/ 10981901 h 12788521"/>
              <a:gd name="connsiteX34" fmla="*/ 406021 w 8134071"/>
              <a:gd name="connsiteY34" fmla="*/ 10981901 h 12788521"/>
              <a:gd name="connsiteX35" fmla="*/ 0 w 8134071"/>
              <a:gd name="connsiteY35" fmla="*/ 10169859 h 12788521"/>
              <a:gd name="connsiteX36" fmla="*/ 5046264 w 8134071"/>
              <a:gd name="connsiteY36" fmla="*/ 8652111 h 12788521"/>
              <a:gd name="connsiteX37" fmla="*/ 6131261 w 8134071"/>
              <a:gd name="connsiteY37" fmla="*/ 8652111 h 12788521"/>
              <a:gd name="connsiteX38" fmla="*/ 6537282 w 8134071"/>
              <a:gd name="connsiteY38" fmla="*/ 9464153 h 12788521"/>
              <a:gd name="connsiteX39" fmla="*/ 6131261 w 8134071"/>
              <a:gd name="connsiteY39" fmla="*/ 10276195 h 12788521"/>
              <a:gd name="connsiteX40" fmla="*/ 5046264 w 8134071"/>
              <a:gd name="connsiteY40" fmla="*/ 10276195 h 12788521"/>
              <a:gd name="connsiteX41" fmla="*/ 4640243 w 8134071"/>
              <a:gd name="connsiteY41" fmla="*/ 9464153 h 12788521"/>
              <a:gd name="connsiteX42" fmla="*/ 1957319 w 8134071"/>
              <a:gd name="connsiteY42" fmla="*/ 8574207 h 12788521"/>
              <a:gd name="connsiteX43" fmla="*/ 3042316 w 8134071"/>
              <a:gd name="connsiteY43" fmla="*/ 8574207 h 12788521"/>
              <a:gd name="connsiteX44" fmla="*/ 3448337 w 8134071"/>
              <a:gd name="connsiteY44" fmla="*/ 9386249 h 12788521"/>
              <a:gd name="connsiteX45" fmla="*/ 3042316 w 8134071"/>
              <a:gd name="connsiteY45" fmla="*/ 10198291 h 12788521"/>
              <a:gd name="connsiteX46" fmla="*/ 1957319 w 8134071"/>
              <a:gd name="connsiteY46" fmla="*/ 10198291 h 12788521"/>
              <a:gd name="connsiteX47" fmla="*/ 1551298 w 8134071"/>
              <a:gd name="connsiteY47" fmla="*/ 9386249 h 12788521"/>
              <a:gd name="connsiteX48" fmla="*/ 6608933 w 8134071"/>
              <a:gd name="connsiteY48" fmla="*/ 7840069 h 12788521"/>
              <a:gd name="connsiteX49" fmla="*/ 7693930 w 8134071"/>
              <a:gd name="connsiteY49" fmla="*/ 7840069 h 12788521"/>
              <a:gd name="connsiteX50" fmla="*/ 8099951 w 8134071"/>
              <a:gd name="connsiteY50" fmla="*/ 8652111 h 12788521"/>
              <a:gd name="connsiteX51" fmla="*/ 7693930 w 8134071"/>
              <a:gd name="connsiteY51" fmla="*/ 9464153 h 12788521"/>
              <a:gd name="connsiteX52" fmla="*/ 6608933 w 8134071"/>
              <a:gd name="connsiteY52" fmla="*/ 9464153 h 12788521"/>
              <a:gd name="connsiteX53" fmla="*/ 6202912 w 8134071"/>
              <a:gd name="connsiteY53" fmla="*/ 8652111 h 12788521"/>
              <a:gd name="connsiteX54" fmla="*/ 3519988 w 8134071"/>
              <a:gd name="connsiteY54" fmla="*/ 7745105 h 12788521"/>
              <a:gd name="connsiteX55" fmla="*/ 4604985 w 8134071"/>
              <a:gd name="connsiteY55" fmla="*/ 7745105 h 12788521"/>
              <a:gd name="connsiteX56" fmla="*/ 5011006 w 8134071"/>
              <a:gd name="connsiteY56" fmla="*/ 8557147 h 12788521"/>
              <a:gd name="connsiteX57" fmla="*/ 4604985 w 8134071"/>
              <a:gd name="connsiteY57" fmla="*/ 9369189 h 12788521"/>
              <a:gd name="connsiteX58" fmla="*/ 3519988 w 8134071"/>
              <a:gd name="connsiteY58" fmla="*/ 9369189 h 12788521"/>
              <a:gd name="connsiteX59" fmla="*/ 3113967 w 8134071"/>
              <a:gd name="connsiteY59" fmla="*/ 8557147 h 12788521"/>
              <a:gd name="connsiteX60" fmla="*/ 418532 w 8134071"/>
              <a:gd name="connsiteY60" fmla="*/ 7657533 h 12788521"/>
              <a:gd name="connsiteX61" fmla="*/ 1503529 w 8134071"/>
              <a:gd name="connsiteY61" fmla="*/ 7657533 h 12788521"/>
              <a:gd name="connsiteX62" fmla="*/ 1909550 w 8134071"/>
              <a:gd name="connsiteY62" fmla="*/ 8469575 h 12788521"/>
              <a:gd name="connsiteX63" fmla="*/ 1503529 w 8134071"/>
              <a:gd name="connsiteY63" fmla="*/ 9281617 h 12788521"/>
              <a:gd name="connsiteX64" fmla="*/ 418532 w 8134071"/>
              <a:gd name="connsiteY64" fmla="*/ 9281617 h 12788521"/>
              <a:gd name="connsiteX65" fmla="*/ 12511 w 8134071"/>
              <a:gd name="connsiteY65" fmla="*/ 8469575 h 12788521"/>
              <a:gd name="connsiteX66" fmla="*/ 5058775 w 8134071"/>
              <a:gd name="connsiteY66" fmla="*/ 6933063 h 12788521"/>
              <a:gd name="connsiteX67" fmla="*/ 6143772 w 8134071"/>
              <a:gd name="connsiteY67" fmla="*/ 6933063 h 12788521"/>
              <a:gd name="connsiteX68" fmla="*/ 6549793 w 8134071"/>
              <a:gd name="connsiteY68" fmla="*/ 7745105 h 12788521"/>
              <a:gd name="connsiteX69" fmla="*/ 6143772 w 8134071"/>
              <a:gd name="connsiteY69" fmla="*/ 8557147 h 12788521"/>
              <a:gd name="connsiteX70" fmla="*/ 5058775 w 8134071"/>
              <a:gd name="connsiteY70" fmla="*/ 8557147 h 12788521"/>
              <a:gd name="connsiteX71" fmla="*/ 4652754 w 8134071"/>
              <a:gd name="connsiteY71" fmla="*/ 7745105 h 12788521"/>
              <a:gd name="connsiteX72" fmla="*/ 1991440 w 8134071"/>
              <a:gd name="connsiteY72" fmla="*/ 6873923 h 12788521"/>
              <a:gd name="connsiteX73" fmla="*/ 3076437 w 8134071"/>
              <a:gd name="connsiteY73" fmla="*/ 6873923 h 12788521"/>
              <a:gd name="connsiteX74" fmla="*/ 3482458 w 8134071"/>
              <a:gd name="connsiteY74" fmla="*/ 7685965 h 12788521"/>
              <a:gd name="connsiteX75" fmla="*/ 3076437 w 8134071"/>
              <a:gd name="connsiteY75" fmla="*/ 8498007 h 12788521"/>
              <a:gd name="connsiteX76" fmla="*/ 1991440 w 8134071"/>
              <a:gd name="connsiteY76" fmla="*/ 8498007 h 12788521"/>
              <a:gd name="connsiteX77" fmla="*/ 1585419 w 8134071"/>
              <a:gd name="connsiteY77" fmla="*/ 7685965 h 12788521"/>
              <a:gd name="connsiteX78" fmla="*/ 6621444 w 8134071"/>
              <a:gd name="connsiteY78" fmla="*/ 6121022 h 12788521"/>
              <a:gd name="connsiteX79" fmla="*/ 7706441 w 8134071"/>
              <a:gd name="connsiteY79" fmla="*/ 6121022 h 12788521"/>
              <a:gd name="connsiteX80" fmla="*/ 8112462 w 8134071"/>
              <a:gd name="connsiteY80" fmla="*/ 6933063 h 12788521"/>
              <a:gd name="connsiteX81" fmla="*/ 7706441 w 8134071"/>
              <a:gd name="connsiteY81" fmla="*/ 7745105 h 12788521"/>
              <a:gd name="connsiteX82" fmla="*/ 6621444 w 8134071"/>
              <a:gd name="connsiteY82" fmla="*/ 7745105 h 12788521"/>
              <a:gd name="connsiteX83" fmla="*/ 6215423 w 8134071"/>
              <a:gd name="connsiteY83" fmla="*/ 6933063 h 12788521"/>
              <a:gd name="connsiteX84" fmla="*/ 3535912 w 8134071"/>
              <a:gd name="connsiteY84" fmla="*/ 6061881 h 12788521"/>
              <a:gd name="connsiteX85" fmla="*/ 4620909 w 8134071"/>
              <a:gd name="connsiteY85" fmla="*/ 6061881 h 12788521"/>
              <a:gd name="connsiteX86" fmla="*/ 5026930 w 8134071"/>
              <a:gd name="connsiteY86" fmla="*/ 6873923 h 12788521"/>
              <a:gd name="connsiteX87" fmla="*/ 4620909 w 8134071"/>
              <a:gd name="connsiteY87" fmla="*/ 7685965 h 12788521"/>
              <a:gd name="connsiteX88" fmla="*/ 3535912 w 8134071"/>
              <a:gd name="connsiteY88" fmla="*/ 7685965 h 12788521"/>
              <a:gd name="connsiteX89" fmla="*/ 3129891 w 8134071"/>
              <a:gd name="connsiteY89" fmla="*/ 6873923 h 12788521"/>
              <a:gd name="connsiteX90" fmla="*/ 446968 w 8134071"/>
              <a:gd name="connsiteY90" fmla="*/ 5957250 h 12788521"/>
              <a:gd name="connsiteX91" fmla="*/ 1531965 w 8134071"/>
              <a:gd name="connsiteY91" fmla="*/ 5957250 h 12788521"/>
              <a:gd name="connsiteX92" fmla="*/ 1937986 w 8134071"/>
              <a:gd name="connsiteY92" fmla="*/ 6769291 h 12788521"/>
              <a:gd name="connsiteX93" fmla="*/ 1531965 w 8134071"/>
              <a:gd name="connsiteY93" fmla="*/ 7581333 h 12788521"/>
              <a:gd name="connsiteX94" fmla="*/ 446968 w 8134071"/>
              <a:gd name="connsiteY94" fmla="*/ 7581333 h 12788521"/>
              <a:gd name="connsiteX95" fmla="*/ 40947 w 8134071"/>
              <a:gd name="connsiteY95" fmla="*/ 6769291 h 12788521"/>
              <a:gd name="connsiteX96" fmla="*/ 5080384 w 8134071"/>
              <a:gd name="connsiteY96" fmla="*/ 5249840 h 12788521"/>
              <a:gd name="connsiteX97" fmla="*/ 6165381 w 8134071"/>
              <a:gd name="connsiteY97" fmla="*/ 5249840 h 12788521"/>
              <a:gd name="connsiteX98" fmla="*/ 6571402 w 8134071"/>
              <a:gd name="connsiteY98" fmla="*/ 6061881 h 12788521"/>
              <a:gd name="connsiteX99" fmla="*/ 6165381 w 8134071"/>
              <a:gd name="connsiteY99" fmla="*/ 6873923 h 12788521"/>
              <a:gd name="connsiteX100" fmla="*/ 5080384 w 8134071"/>
              <a:gd name="connsiteY100" fmla="*/ 6873923 h 12788521"/>
              <a:gd name="connsiteX101" fmla="*/ 4674363 w 8134071"/>
              <a:gd name="connsiteY101" fmla="*/ 6061881 h 12788521"/>
              <a:gd name="connsiteX102" fmla="*/ 1991440 w 8134071"/>
              <a:gd name="connsiteY102" fmla="*/ 5145208 h 12788521"/>
              <a:gd name="connsiteX103" fmla="*/ 3076437 w 8134071"/>
              <a:gd name="connsiteY103" fmla="*/ 5145208 h 12788521"/>
              <a:gd name="connsiteX104" fmla="*/ 3482458 w 8134071"/>
              <a:gd name="connsiteY104" fmla="*/ 5957250 h 12788521"/>
              <a:gd name="connsiteX105" fmla="*/ 3076437 w 8134071"/>
              <a:gd name="connsiteY105" fmla="*/ 6769291 h 12788521"/>
              <a:gd name="connsiteX106" fmla="*/ 1991440 w 8134071"/>
              <a:gd name="connsiteY106" fmla="*/ 6769291 h 12788521"/>
              <a:gd name="connsiteX107" fmla="*/ 1585419 w 8134071"/>
              <a:gd name="connsiteY107" fmla="*/ 5957250 h 12788521"/>
              <a:gd name="connsiteX108" fmla="*/ 6624856 w 8134071"/>
              <a:gd name="connsiteY108" fmla="*/ 4437801 h 12788521"/>
              <a:gd name="connsiteX109" fmla="*/ 7709853 w 8134071"/>
              <a:gd name="connsiteY109" fmla="*/ 4437801 h 12788521"/>
              <a:gd name="connsiteX110" fmla="*/ 8115874 w 8134071"/>
              <a:gd name="connsiteY110" fmla="*/ 5249840 h 12788521"/>
              <a:gd name="connsiteX111" fmla="*/ 7709853 w 8134071"/>
              <a:gd name="connsiteY111" fmla="*/ 6061881 h 12788521"/>
              <a:gd name="connsiteX112" fmla="*/ 6624856 w 8134071"/>
              <a:gd name="connsiteY112" fmla="*/ 6061881 h 12788521"/>
              <a:gd name="connsiteX113" fmla="*/ 6218835 w 8134071"/>
              <a:gd name="connsiteY113" fmla="*/ 5249840 h 12788521"/>
              <a:gd name="connsiteX114" fmla="*/ 3535912 w 8134071"/>
              <a:gd name="connsiteY114" fmla="*/ 4333169 h 12788521"/>
              <a:gd name="connsiteX115" fmla="*/ 4620909 w 8134071"/>
              <a:gd name="connsiteY115" fmla="*/ 4333169 h 12788521"/>
              <a:gd name="connsiteX116" fmla="*/ 5026930 w 8134071"/>
              <a:gd name="connsiteY116" fmla="*/ 5145209 h 12788521"/>
              <a:gd name="connsiteX117" fmla="*/ 4620909 w 8134071"/>
              <a:gd name="connsiteY117" fmla="*/ 5957250 h 12788521"/>
              <a:gd name="connsiteX118" fmla="*/ 3535912 w 8134071"/>
              <a:gd name="connsiteY118" fmla="*/ 5957250 h 12788521"/>
              <a:gd name="connsiteX119" fmla="*/ 3129891 w 8134071"/>
              <a:gd name="connsiteY119" fmla="*/ 5145209 h 12788521"/>
              <a:gd name="connsiteX120" fmla="*/ 5080384 w 8134071"/>
              <a:gd name="connsiteY120" fmla="*/ 3521127 h 12788521"/>
              <a:gd name="connsiteX121" fmla="*/ 6165381 w 8134071"/>
              <a:gd name="connsiteY121" fmla="*/ 3521127 h 12788521"/>
              <a:gd name="connsiteX122" fmla="*/ 6571402 w 8134071"/>
              <a:gd name="connsiteY122" fmla="*/ 4333168 h 12788521"/>
              <a:gd name="connsiteX123" fmla="*/ 6165381 w 8134071"/>
              <a:gd name="connsiteY123" fmla="*/ 5145209 h 12788521"/>
              <a:gd name="connsiteX124" fmla="*/ 5080384 w 8134071"/>
              <a:gd name="connsiteY124" fmla="*/ 5145209 h 12788521"/>
              <a:gd name="connsiteX125" fmla="*/ 4674363 w 8134071"/>
              <a:gd name="connsiteY125" fmla="*/ 4333168 h 12788521"/>
              <a:gd name="connsiteX126" fmla="*/ 1975517 w 8134071"/>
              <a:gd name="connsiteY126" fmla="*/ 3444928 h 12788521"/>
              <a:gd name="connsiteX127" fmla="*/ 3060514 w 8134071"/>
              <a:gd name="connsiteY127" fmla="*/ 3444928 h 12788521"/>
              <a:gd name="connsiteX128" fmla="*/ 3466535 w 8134071"/>
              <a:gd name="connsiteY128" fmla="*/ 4256969 h 12788521"/>
              <a:gd name="connsiteX129" fmla="*/ 3060514 w 8134071"/>
              <a:gd name="connsiteY129" fmla="*/ 5069011 h 12788521"/>
              <a:gd name="connsiteX130" fmla="*/ 1975517 w 8134071"/>
              <a:gd name="connsiteY130" fmla="*/ 5069011 h 12788521"/>
              <a:gd name="connsiteX131" fmla="*/ 1569496 w 8134071"/>
              <a:gd name="connsiteY131" fmla="*/ 4256969 h 12788521"/>
              <a:gd name="connsiteX132" fmla="*/ 6608933 w 8134071"/>
              <a:gd name="connsiteY132" fmla="*/ 2689748 h 12788521"/>
              <a:gd name="connsiteX133" fmla="*/ 7693930 w 8134071"/>
              <a:gd name="connsiteY133" fmla="*/ 2689748 h 12788521"/>
              <a:gd name="connsiteX134" fmla="*/ 8099951 w 8134071"/>
              <a:gd name="connsiteY134" fmla="*/ 3501790 h 12788521"/>
              <a:gd name="connsiteX135" fmla="*/ 7693930 w 8134071"/>
              <a:gd name="connsiteY135" fmla="*/ 4313832 h 12788521"/>
              <a:gd name="connsiteX136" fmla="*/ 6608933 w 8134071"/>
              <a:gd name="connsiteY136" fmla="*/ 4313832 h 12788521"/>
              <a:gd name="connsiteX137" fmla="*/ 6202912 w 8134071"/>
              <a:gd name="connsiteY137" fmla="*/ 3501790 h 12788521"/>
              <a:gd name="connsiteX138" fmla="*/ 3519989 w 8134071"/>
              <a:gd name="connsiteY138" fmla="*/ 2632885 h 12788521"/>
              <a:gd name="connsiteX139" fmla="*/ 4604986 w 8134071"/>
              <a:gd name="connsiteY139" fmla="*/ 2632885 h 12788521"/>
              <a:gd name="connsiteX140" fmla="*/ 5011007 w 8134071"/>
              <a:gd name="connsiteY140" fmla="*/ 3444928 h 12788521"/>
              <a:gd name="connsiteX141" fmla="*/ 4604986 w 8134071"/>
              <a:gd name="connsiteY141" fmla="*/ 4256969 h 12788521"/>
              <a:gd name="connsiteX142" fmla="*/ 3519989 w 8134071"/>
              <a:gd name="connsiteY142" fmla="*/ 4256969 h 12788521"/>
              <a:gd name="connsiteX143" fmla="*/ 3113968 w 8134071"/>
              <a:gd name="connsiteY143" fmla="*/ 3444928 h 12788521"/>
              <a:gd name="connsiteX144" fmla="*/ 431045 w 8134071"/>
              <a:gd name="connsiteY144" fmla="*/ 2528253 h 12788521"/>
              <a:gd name="connsiteX145" fmla="*/ 1516042 w 8134071"/>
              <a:gd name="connsiteY145" fmla="*/ 2528253 h 12788521"/>
              <a:gd name="connsiteX146" fmla="*/ 1922063 w 8134071"/>
              <a:gd name="connsiteY146" fmla="*/ 3340296 h 12788521"/>
              <a:gd name="connsiteX147" fmla="*/ 1516042 w 8134071"/>
              <a:gd name="connsiteY147" fmla="*/ 4152337 h 12788521"/>
              <a:gd name="connsiteX148" fmla="*/ 431045 w 8134071"/>
              <a:gd name="connsiteY148" fmla="*/ 4152337 h 12788521"/>
              <a:gd name="connsiteX149" fmla="*/ 25024 w 8134071"/>
              <a:gd name="connsiteY149" fmla="*/ 3340296 h 12788521"/>
              <a:gd name="connsiteX150" fmla="*/ 5064461 w 8134071"/>
              <a:gd name="connsiteY150" fmla="*/ 1820843 h 12788521"/>
              <a:gd name="connsiteX151" fmla="*/ 6149458 w 8134071"/>
              <a:gd name="connsiteY151" fmla="*/ 1820843 h 12788521"/>
              <a:gd name="connsiteX152" fmla="*/ 6555479 w 8134071"/>
              <a:gd name="connsiteY152" fmla="*/ 2632885 h 12788521"/>
              <a:gd name="connsiteX153" fmla="*/ 6149458 w 8134071"/>
              <a:gd name="connsiteY153" fmla="*/ 3444928 h 12788521"/>
              <a:gd name="connsiteX154" fmla="*/ 5064461 w 8134071"/>
              <a:gd name="connsiteY154" fmla="*/ 3444928 h 12788521"/>
              <a:gd name="connsiteX155" fmla="*/ 4658440 w 8134071"/>
              <a:gd name="connsiteY155" fmla="*/ 2632885 h 12788521"/>
              <a:gd name="connsiteX156" fmla="*/ 1975517 w 8134071"/>
              <a:gd name="connsiteY156" fmla="*/ 1716212 h 12788521"/>
              <a:gd name="connsiteX157" fmla="*/ 3060514 w 8134071"/>
              <a:gd name="connsiteY157" fmla="*/ 1716212 h 12788521"/>
              <a:gd name="connsiteX158" fmla="*/ 3466535 w 8134071"/>
              <a:gd name="connsiteY158" fmla="*/ 2528253 h 12788521"/>
              <a:gd name="connsiteX159" fmla="*/ 3060514 w 8134071"/>
              <a:gd name="connsiteY159" fmla="*/ 3340296 h 12788521"/>
              <a:gd name="connsiteX160" fmla="*/ 1975517 w 8134071"/>
              <a:gd name="connsiteY160" fmla="*/ 3340296 h 12788521"/>
              <a:gd name="connsiteX161" fmla="*/ 1569496 w 8134071"/>
              <a:gd name="connsiteY161" fmla="*/ 2528253 h 12788521"/>
              <a:gd name="connsiteX162" fmla="*/ 6608933 w 8134071"/>
              <a:gd name="connsiteY162" fmla="*/ 1008801 h 12788521"/>
              <a:gd name="connsiteX163" fmla="*/ 7693930 w 8134071"/>
              <a:gd name="connsiteY163" fmla="*/ 1008801 h 12788521"/>
              <a:gd name="connsiteX164" fmla="*/ 8099951 w 8134071"/>
              <a:gd name="connsiteY164" fmla="*/ 1820843 h 12788521"/>
              <a:gd name="connsiteX165" fmla="*/ 7693930 w 8134071"/>
              <a:gd name="connsiteY165" fmla="*/ 2632885 h 12788521"/>
              <a:gd name="connsiteX166" fmla="*/ 6608933 w 8134071"/>
              <a:gd name="connsiteY166" fmla="*/ 2632885 h 12788521"/>
              <a:gd name="connsiteX167" fmla="*/ 6202912 w 8134071"/>
              <a:gd name="connsiteY167" fmla="*/ 1820843 h 12788521"/>
              <a:gd name="connsiteX168" fmla="*/ 3519989 w 8134071"/>
              <a:gd name="connsiteY168" fmla="*/ 904170 h 12788521"/>
              <a:gd name="connsiteX169" fmla="*/ 4604986 w 8134071"/>
              <a:gd name="connsiteY169" fmla="*/ 904170 h 12788521"/>
              <a:gd name="connsiteX170" fmla="*/ 5011007 w 8134071"/>
              <a:gd name="connsiteY170" fmla="*/ 1716212 h 12788521"/>
              <a:gd name="connsiteX171" fmla="*/ 4604986 w 8134071"/>
              <a:gd name="connsiteY171" fmla="*/ 2528254 h 12788521"/>
              <a:gd name="connsiteX172" fmla="*/ 3519989 w 8134071"/>
              <a:gd name="connsiteY172" fmla="*/ 2528254 h 12788521"/>
              <a:gd name="connsiteX173" fmla="*/ 3113968 w 8134071"/>
              <a:gd name="connsiteY173" fmla="*/ 1716212 h 12788521"/>
              <a:gd name="connsiteX174" fmla="*/ 5064461 w 8134071"/>
              <a:gd name="connsiteY174" fmla="*/ 92129 h 12788521"/>
              <a:gd name="connsiteX175" fmla="*/ 6149458 w 8134071"/>
              <a:gd name="connsiteY175" fmla="*/ 92129 h 12788521"/>
              <a:gd name="connsiteX176" fmla="*/ 6555479 w 8134071"/>
              <a:gd name="connsiteY176" fmla="*/ 904170 h 12788521"/>
              <a:gd name="connsiteX177" fmla="*/ 6149458 w 8134071"/>
              <a:gd name="connsiteY177" fmla="*/ 1716212 h 12788521"/>
              <a:gd name="connsiteX178" fmla="*/ 5064461 w 8134071"/>
              <a:gd name="connsiteY178" fmla="*/ 1716212 h 12788521"/>
              <a:gd name="connsiteX179" fmla="*/ 4658440 w 8134071"/>
              <a:gd name="connsiteY179" fmla="*/ 904170 h 12788521"/>
              <a:gd name="connsiteX180" fmla="*/ 1957318 w 8134071"/>
              <a:gd name="connsiteY180" fmla="*/ 0 h 12788521"/>
              <a:gd name="connsiteX181" fmla="*/ 3042315 w 8134071"/>
              <a:gd name="connsiteY181" fmla="*/ 0 h 12788521"/>
              <a:gd name="connsiteX182" fmla="*/ 3448336 w 8134071"/>
              <a:gd name="connsiteY182" fmla="*/ 812042 h 12788521"/>
              <a:gd name="connsiteX183" fmla="*/ 3042315 w 8134071"/>
              <a:gd name="connsiteY183" fmla="*/ 1624084 h 12788521"/>
              <a:gd name="connsiteX184" fmla="*/ 1957318 w 8134071"/>
              <a:gd name="connsiteY184" fmla="*/ 1624084 h 12788521"/>
              <a:gd name="connsiteX185" fmla="*/ 1551297 w 8134071"/>
              <a:gd name="connsiteY185" fmla="*/ 812042 h 12788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</a:cxnLst>
            <a:rect l="l" t="t" r="r" b="b"/>
            <a:pathLst>
              <a:path w="8134071" h="12788521">
                <a:moveTo>
                  <a:pt x="3494966" y="11164437"/>
                </a:moveTo>
                <a:lnTo>
                  <a:pt x="4579963" y="11164437"/>
                </a:lnTo>
                <a:lnTo>
                  <a:pt x="4985984" y="11976479"/>
                </a:lnTo>
                <a:lnTo>
                  <a:pt x="4579963" y="12788521"/>
                </a:lnTo>
                <a:lnTo>
                  <a:pt x="3494966" y="12788521"/>
                </a:lnTo>
                <a:lnTo>
                  <a:pt x="3088945" y="11976479"/>
                </a:lnTo>
                <a:close/>
                <a:moveTo>
                  <a:pt x="5080384" y="10371159"/>
                </a:moveTo>
                <a:lnTo>
                  <a:pt x="6165381" y="10371159"/>
                </a:lnTo>
                <a:lnTo>
                  <a:pt x="6571402" y="11183201"/>
                </a:lnTo>
                <a:lnTo>
                  <a:pt x="6165381" y="11995243"/>
                </a:lnTo>
                <a:lnTo>
                  <a:pt x="5080384" y="11995243"/>
                </a:lnTo>
                <a:lnTo>
                  <a:pt x="4674363" y="11183201"/>
                </a:lnTo>
                <a:close/>
                <a:moveTo>
                  <a:pt x="1944808" y="10274491"/>
                </a:moveTo>
                <a:lnTo>
                  <a:pt x="3029805" y="10274491"/>
                </a:lnTo>
                <a:lnTo>
                  <a:pt x="3435826" y="11086533"/>
                </a:lnTo>
                <a:lnTo>
                  <a:pt x="3029805" y="11898575"/>
                </a:lnTo>
                <a:lnTo>
                  <a:pt x="1944808" y="11898575"/>
                </a:lnTo>
                <a:lnTo>
                  <a:pt x="1538787" y="11086533"/>
                </a:lnTo>
                <a:close/>
                <a:moveTo>
                  <a:pt x="6643053" y="9559117"/>
                </a:moveTo>
                <a:lnTo>
                  <a:pt x="7728050" y="9559117"/>
                </a:lnTo>
                <a:lnTo>
                  <a:pt x="8134071" y="10371159"/>
                </a:lnTo>
                <a:lnTo>
                  <a:pt x="7728050" y="11183201"/>
                </a:lnTo>
                <a:lnTo>
                  <a:pt x="6643053" y="11183201"/>
                </a:lnTo>
                <a:lnTo>
                  <a:pt x="6237032" y="10371159"/>
                </a:lnTo>
                <a:close/>
                <a:moveTo>
                  <a:pt x="3507477" y="9464153"/>
                </a:moveTo>
                <a:lnTo>
                  <a:pt x="4592474" y="9464153"/>
                </a:lnTo>
                <a:lnTo>
                  <a:pt x="4998495" y="10276195"/>
                </a:lnTo>
                <a:lnTo>
                  <a:pt x="4592474" y="11088237"/>
                </a:lnTo>
                <a:lnTo>
                  <a:pt x="3507477" y="11088237"/>
                </a:lnTo>
                <a:lnTo>
                  <a:pt x="3101456" y="10276195"/>
                </a:lnTo>
                <a:close/>
                <a:moveTo>
                  <a:pt x="406021" y="9357817"/>
                </a:moveTo>
                <a:lnTo>
                  <a:pt x="1491018" y="9357817"/>
                </a:lnTo>
                <a:lnTo>
                  <a:pt x="1897039" y="10169859"/>
                </a:lnTo>
                <a:lnTo>
                  <a:pt x="1491018" y="10981901"/>
                </a:lnTo>
                <a:lnTo>
                  <a:pt x="406021" y="10981901"/>
                </a:lnTo>
                <a:lnTo>
                  <a:pt x="0" y="10169859"/>
                </a:lnTo>
                <a:close/>
                <a:moveTo>
                  <a:pt x="5046264" y="8652111"/>
                </a:moveTo>
                <a:lnTo>
                  <a:pt x="6131261" y="8652111"/>
                </a:lnTo>
                <a:lnTo>
                  <a:pt x="6537282" y="9464153"/>
                </a:lnTo>
                <a:lnTo>
                  <a:pt x="6131261" y="10276195"/>
                </a:lnTo>
                <a:lnTo>
                  <a:pt x="5046264" y="10276195"/>
                </a:lnTo>
                <a:lnTo>
                  <a:pt x="4640243" y="9464153"/>
                </a:lnTo>
                <a:close/>
                <a:moveTo>
                  <a:pt x="1957319" y="8574207"/>
                </a:moveTo>
                <a:lnTo>
                  <a:pt x="3042316" y="8574207"/>
                </a:lnTo>
                <a:lnTo>
                  <a:pt x="3448337" y="9386249"/>
                </a:lnTo>
                <a:lnTo>
                  <a:pt x="3042316" y="10198291"/>
                </a:lnTo>
                <a:lnTo>
                  <a:pt x="1957319" y="10198291"/>
                </a:lnTo>
                <a:lnTo>
                  <a:pt x="1551298" y="9386249"/>
                </a:lnTo>
                <a:close/>
                <a:moveTo>
                  <a:pt x="6608933" y="7840069"/>
                </a:moveTo>
                <a:lnTo>
                  <a:pt x="7693930" y="7840069"/>
                </a:lnTo>
                <a:lnTo>
                  <a:pt x="8099951" y="8652111"/>
                </a:lnTo>
                <a:lnTo>
                  <a:pt x="7693930" y="9464153"/>
                </a:lnTo>
                <a:lnTo>
                  <a:pt x="6608933" y="9464153"/>
                </a:lnTo>
                <a:lnTo>
                  <a:pt x="6202912" y="8652111"/>
                </a:lnTo>
                <a:close/>
                <a:moveTo>
                  <a:pt x="3519988" y="7745105"/>
                </a:moveTo>
                <a:lnTo>
                  <a:pt x="4604985" y="7745105"/>
                </a:lnTo>
                <a:lnTo>
                  <a:pt x="5011006" y="8557147"/>
                </a:lnTo>
                <a:lnTo>
                  <a:pt x="4604985" y="9369189"/>
                </a:lnTo>
                <a:lnTo>
                  <a:pt x="3519988" y="9369189"/>
                </a:lnTo>
                <a:lnTo>
                  <a:pt x="3113967" y="8557147"/>
                </a:lnTo>
                <a:close/>
                <a:moveTo>
                  <a:pt x="418532" y="7657533"/>
                </a:moveTo>
                <a:lnTo>
                  <a:pt x="1503529" y="7657533"/>
                </a:lnTo>
                <a:lnTo>
                  <a:pt x="1909550" y="8469575"/>
                </a:lnTo>
                <a:lnTo>
                  <a:pt x="1503529" y="9281617"/>
                </a:lnTo>
                <a:lnTo>
                  <a:pt x="418532" y="9281617"/>
                </a:lnTo>
                <a:lnTo>
                  <a:pt x="12511" y="8469575"/>
                </a:lnTo>
                <a:close/>
                <a:moveTo>
                  <a:pt x="5058775" y="6933063"/>
                </a:moveTo>
                <a:lnTo>
                  <a:pt x="6143772" y="6933063"/>
                </a:lnTo>
                <a:lnTo>
                  <a:pt x="6549793" y="7745105"/>
                </a:lnTo>
                <a:lnTo>
                  <a:pt x="6143772" y="8557147"/>
                </a:lnTo>
                <a:lnTo>
                  <a:pt x="5058775" y="8557147"/>
                </a:lnTo>
                <a:lnTo>
                  <a:pt x="4652754" y="7745105"/>
                </a:lnTo>
                <a:close/>
                <a:moveTo>
                  <a:pt x="1991440" y="6873923"/>
                </a:moveTo>
                <a:lnTo>
                  <a:pt x="3076437" y="6873923"/>
                </a:lnTo>
                <a:lnTo>
                  <a:pt x="3482458" y="7685965"/>
                </a:lnTo>
                <a:lnTo>
                  <a:pt x="3076437" y="8498007"/>
                </a:lnTo>
                <a:lnTo>
                  <a:pt x="1991440" y="8498007"/>
                </a:lnTo>
                <a:lnTo>
                  <a:pt x="1585419" y="7685965"/>
                </a:lnTo>
                <a:close/>
                <a:moveTo>
                  <a:pt x="6621444" y="6121022"/>
                </a:moveTo>
                <a:lnTo>
                  <a:pt x="7706441" y="6121022"/>
                </a:lnTo>
                <a:lnTo>
                  <a:pt x="8112462" y="6933063"/>
                </a:lnTo>
                <a:lnTo>
                  <a:pt x="7706441" y="7745105"/>
                </a:lnTo>
                <a:lnTo>
                  <a:pt x="6621444" y="7745105"/>
                </a:lnTo>
                <a:lnTo>
                  <a:pt x="6215423" y="6933063"/>
                </a:lnTo>
                <a:close/>
                <a:moveTo>
                  <a:pt x="3535912" y="6061881"/>
                </a:moveTo>
                <a:lnTo>
                  <a:pt x="4620909" y="6061881"/>
                </a:lnTo>
                <a:lnTo>
                  <a:pt x="5026930" y="6873923"/>
                </a:lnTo>
                <a:lnTo>
                  <a:pt x="4620909" y="7685965"/>
                </a:lnTo>
                <a:lnTo>
                  <a:pt x="3535912" y="7685965"/>
                </a:lnTo>
                <a:lnTo>
                  <a:pt x="3129891" y="6873923"/>
                </a:lnTo>
                <a:close/>
                <a:moveTo>
                  <a:pt x="446968" y="5957250"/>
                </a:moveTo>
                <a:lnTo>
                  <a:pt x="1531965" y="5957250"/>
                </a:lnTo>
                <a:lnTo>
                  <a:pt x="1937986" y="6769291"/>
                </a:lnTo>
                <a:lnTo>
                  <a:pt x="1531965" y="7581333"/>
                </a:lnTo>
                <a:lnTo>
                  <a:pt x="446968" y="7581333"/>
                </a:lnTo>
                <a:lnTo>
                  <a:pt x="40947" y="6769291"/>
                </a:lnTo>
                <a:close/>
                <a:moveTo>
                  <a:pt x="5080384" y="5249840"/>
                </a:moveTo>
                <a:lnTo>
                  <a:pt x="6165381" y="5249840"/>
                </a:lnTo>
                <a:lnTo>
                  <a:pt x="6571402" y="6061881"/>
                </a:lnTo>
                <a:lnTo>
                  <a:pt x="6165381" y="6873923"/>
                </a:lnTo>
                <a:lnTo>
                  <a:pt x="5080384" y="6873923"/>
                </a:lnTo>
                <a:lnTo>
                  <a:pt x="4674363" y="6061881"/>
                </a:lnTo>
                <a:close/>
                <a:moveTo>
                  <a:pt x="1991440" y="5145208"/>
                </a:moveTo>
                <a:lnTo>
                  <a:pt x="3076437" y="5145208"/>
                </a:lnTo>
                <a:lnTo>
                  <a:pt x="3482458" y="5957250"/>
                </a:lnTo>
                <a:lnTo>
                  <a:pt x="3076437" y="6769291"/>
                </a:lnTo>
                <a:lnTo>
                  <a:pt x="1991440" y="6769291"/>
                </a:lnTo>
                <a:lnTo>
                  <a:pt x="1585419" y="5957250"/>
                </a:lnTo>
                <a:close/>
                <a:moveTo>
                  <a:pt x="6624856" y="4437801"/>
                </a:moveTo>
                <a:lnTo>
                  <a:pt x="7709853" y="4437801"/>
                </a:lnTo>
                <a:lnTo>
                  <a:pt x="8115874" y="5249840"/>
                </a:lnTo>
                <a:lnTo>
                  <a:pt x="7709853" y="6061881"/>
                </a:lnTo>
                <a:lnTo>
                  <a:pt x="6624856" y="6061881"/>
                </a:lnTo>
                <a:lnTo>
                  <a:pt x="6218835" y="5249840"/>
                </a:lnTo>
                <a:close/>
                <a:moveTo>
                  <a:pt x="3535912" y="4333169"/>
                </a:moveTo>
                <a:lnTo>
                  <a:pt x="4620909" y="4333169"/>
                </a:lnTo>
                <a:lnTo>
                  <a:pt x="5026930" y="5145209"/>
                </a:lnTo>
                <a:lnTo>
                  <a:pt x="4620909" y="5957250"/>
                </a:lnTo>
                <a:lnTo>
                  <a:pt x="3535912" y="5957250"/>
                </a:lnTo>
                <a:lnTo>
                  <a:pt x="3129891" y="5145209"/>
                </a:lnTo>
                <a:close/>
                <a:moveTo>
                  <a:pt x="5080384" y="3521127"/>
                </a:moveTo>
                <a:lnTo>
                  <a:pt x="6165381" y="3521127"/>
                </a:lnTo>
                <a:lnTo>
                  <a:pt x="6571402" y="4333168"/>
                </a:lnTo>
                <a:lnTo>
                  <a:pt x="6165381" y="5145209"/>
                </a:lnTo>
                <a:lnTo>
                  <a:pt x="5080384" y="5145209"/>
                </a:lnTo>
                <a:lnTo>
                  <a:pt x="4674363" y="4333168"/>
                </a:lnTo>
                <a:close/>
                <a:moveTo>
                  <a:pt x="1975517" y="3444928"/>
                </a:moveTo>
                <a:lnTo>
                  <a:pt x="3060514" y="3444928"/>
                </a:lnTo>
                <a:lnTo>
                  <a:pt x="3466535" y="4256969"/>
                </a:lnTo>
                <a:lnTo>
                  <a:pt x="3060514" y="5069011"/>
                </a:lnTo>
                <a:lnTo>
                  <a:pt x="1975517" y="5069011"/>
                </a:lnTo>
                <a:lnTo>
                  <a:pt x="1569496" y="4256969"/>
                </a:lnTo>
                <a:close/>
                <a:moveTo>
                  <a:pt x="6608933" y="2689748"/>
                </a:moveTo>
                <a:lnTo>
                  <a:pt x="7693930" y="2689748"/>
                </a:lnTo>
                <a:lnTo>
                  <a:pt x="8099951" y="3501790"/>
                </a:lnTo>
                <a:lnTo>
                  <a:pt x="7693930" y="4313832"/>
                </a:lnTo>
                <a:lnTo>
                  <a:pt x="6608933" y="4313832"/>
                </a:lnTo>
                <a:lnTo>
                  <a:pt x="6202912" y="3501790"/>
                </a:lnTo>
                <a:close/>
                <a:moveTo>
                  <a:pt x="3519989" y="2632885"/>
                </a:moveTo>
                <a:lnTo>
                  <a:pt x="4604986" y="2632885"/>
                </a:lnTo>
                <a:lnTo>
                  <a:pt x="5011007" y="3444928"/>
                </a:lnTo>
                <a:lnTo>
                  <a:pt x="4604986" y="4256969"/>
                </a:lnTo>
                <a:lnTo>
                  <a:pt x="3519989" y="4256969"/>
                </a:lnTo>
                <a:lnTo>
                  <a:pt x="3113968" y="3444928"/>
                </a:lnTo>
                <a:close/>
                <a:moveTo>
                  <a:pt x="431045" y="2528253"/>
                </a:moveTo>
                <a:lnTo>
                  <a:pt x="1516042" y="2528253"/>
                </a:lnTo>
                <a:lnTo>
                  <a:pt x="1922063" y="3340296"/>
                </a:lnTo>
                <a:lnTo>
                  <a:pt x="1516042" y="4152337"/>
                </a:lnTo>
                <a:lnTo>
                  <a:pt x="431045" y="4152337"/>
                </a:lnTo>
                <a:lnTo>
                  <a:pt x="25024" y="3340296"/>
                </a:lnTo>
                <a:close/>
                <a:moveTo>
                  <a:pt x="5064461" y="1820843"/>
                </a:moveTo>
                <a:lnTo>
                  <a:pt x="6149458" y="1820843"/>
                </a:lnTo>
                <a:lnTo>
                  <a:pt x="6555479" y="2632885"/>
                </a:lnTo>
                <a:lnTo>
                  <a:pt x="6149458" y="3444928"/>
                </a:lnTo>
                <a:lnTo>
                  <a:pt x="5064461" y="3444928"/>
                </a:lnTo>
                <a:lnTo>
                  <a:pt x="4658440" y="2632885"/>
                </a:lnTo>
                <a:close/>
                <a:moveTo>
                  <a:pt x="1975517" y="1716212"/>
                </a:moveTo>
                <a:lnTo>
                  <a:pt x="3060514" y="1716212"/>
                </a:lnTo>
                <a:lnTo>
                  <a:pt x="3466535" y="2528253"/>
                </a:lnTo>
                <a:lnTo>
                  <a:pt x="3060514" y="3340296"/>
                </a:lnTo>
                <a:lnTo>
                  <a:pt x="1975517" y="3340296"/>
                </a:lnTo>
                <a:lnTo>
                  <a:pt x="1569496" y="2528253"/>
                </a:lnTo>
                <a:close/>
                <a:moveTo>
                  <a:pt x="6608933" y="1008801"/>
                </a:moveTo>
                <a:lnTo>
                  <a:pt x="7693930" y="1008801"/>
                </a:lnTo>
                <a:lnTo>
                  <a:pt x="8099951" y="1820843"/>
                </a:lnTo>
                <a:lnTo>
                  <a:pt x="7693930" y="2632885"/>
                </a:lnTo>
                <a:lnTo>
                  <a:pt x="6608933" y="2632885"/>
                </a:lnTo>
                <a:lnTo>
                  <a:pt x="6202912" y="1820843"/>
                </a:lnTo>
                <a:close/>
                <a:moveTo>
                  <a:pt x="3519989" y="904170"/>
                </a:moveTo>
                <a:lnTo>
                  <a:pt x="4604986" y="904170"/>
                </a:lnTo>
                <a:lnTo>
                  <a:pt x="5011007" y="1716212"/>
                </a:lnTo>
                <a:lnTo>
                  <a:pt x="4604986" y="2528254"/>
                </a:lnTo>
                <a:lnTo>
                  <a:pt x="3519989" y="2528254"/>
                </a:lnTo>
                <a:lnTo>
                  <a:pt x="3113968" y="1716212"/>
                </a:lnTo>
                <a:close/>
                <a:moveTo>
                  <a:pt x="5064461" y="92129"/>
                </a:moveTo>
                <a:lnTo>
                  <a:pt x="6149458" y="92129"/>
                </a:lnTo>
                <a:lnTo>
                  <a:pt x="6555479" y="904170"/>
                </a:lnTo>
                <a:lnTo>
                  <a:pt x="6149458" y="1716212"/>
                </a:lnTo>
                <a:lnTo>
                  <a:pt x="5064461" y="1716212"/>
                </a:lnTo>
                <a:lnTo>
                  <a:pt x="4658440" y="904170"/>
                </a:lnTo>
                <a:close/>
                <a:moveTo>
                  <a:pt x="1957318" y="0"/>
                </a:moveTo>
                <a:lnTo>
                  <a:pt x="3042315" y="0"/>
                </a:lnTo>
                <a:lnTo>
                  <a:pt x="3448336" y="812042"/>
                </a:lnTo>
                <a:lnTo>
                  <a:pt x="3042315" y="1624084"/>
                </a:lnTo>
                <a:lnTo>
                  <a:pt x="1957318" y="1624084"/>
                </a:lnTo>
                <a:lnTo>
                  <a:pt x="1551297" y="81204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64DE87-768E-225C-BDB9-F1089766DE36}"/>
              </a:ext>
            </a:extLst>
          </p:cNvPr>
          <p:cNvSpPr txBox="1"/>
          <p:nvPr/>
        </p:nvSpPr>
        <p:spPr>
          <a:xfrm>
            <a:off x="352925" y="304800"/>
            <a:ext cx="5743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chemeClr val="bg2">
                    <a:lumMod val="75000"/>
                  </a:schemeClr>
                </a:solidFill>
              </a:rPr>
              <a:t>Case Study: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26D436-8B3E-1B55-4FA2-E38865EF94A1}"/>
              </a:ext>
            </a:extLst>
          </p:cNvPr>
          <p:cNvSpPr txBox="1"/>
          <p:nvPr/>
        </p:nvSpPr>
        <p:spPr>
          <a:xfrm>
            <a:off x="352926" y="1630779"/>
            <a:ext cx="46040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2">
                    <a:lumMod val="75000"/>
                  </a:schemeClr>
                </a:solidFill>
              </a:rPr>
              <a:t>Cab Booking System for 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D7458-346C-D958-47B5-71EDFD6FC9BE}"/>
              </a:ext>
            </a:extLst>
          </p:cNvPr>
          <p:cNvSpPr txBox="1"/>
          <p:nvPr/>
        </p:nvSpPr>
        <p:spPr>
          <a:xfrm>
            <a:off x="352925" y="3972346"/>
            <a:ext cx="66735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Analyzing Customer Behavior, Driver Performance, and Business Metrics</a:t>
            </a:r>
          </a:p>
          <a:p>
            <a:endParaRPr lang="en-IN" sz="4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87553A-6816-0699-023C-717C1FB740CD}"/>
              </a:ext>
            </a:extLst>
          </p:cNvPr>
          <p:cNvSpPr txBox="1"/>
          <p:nvPr/>
        </p:nvSpPr>
        <p:spPr>
          <a:xfrm>
            <a:off x="352925" y="5629870"/>
            <a:ext cx="21108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Presented by: Tahiruddin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Date: 20/02/2025 (Thursday)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0928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8263" y="1674"/>
            <a:ext cx="9653737" cy="542757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182FD7F-7E3E-CBC4-8AE2-A30B1C42927D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9E711B-921B-72D5-74A2-3A7670C0E1A0}"/>
              </a:ext>
            </a:extLst>
          </p:cNvPr>
          <p:cNvSpPr txBox="1"/>
          <p:nvPr/>
        </p:nvSpPr>
        <p:spPr>
          <a:xfrm>
            <a:off x="335902" y="2279059"/>
            <a:ext cx="2202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</a:rPr>
              <a:t>DriverID</a:t>
            </a:r>
            <a:r>
              <a:rPr lang="en-US" sz="1600" b="1" dirty="0">
                <a:solidFill>
                  <a:schemeClr val="bg1"/>
                </a:solidFill>
              </a:rPr>
              <a:t> 5 has only one “Sedan” cab (Cab ID 5) in the dataset.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0B5E68-96F9-699D-AC45-33CDB97CEA03}"/>
              </a:ext>
            </a:extLst>
          </p:cNvPr>
          <p:cNvSpPr txBox="1"/>
          <p:nvPr/>
        </p:nvSpPr>
        <p:spPr>
          <a:xfrm>
            <a:off x="335902" y="3501724"/>
            <a:ext cx="22023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Its license plate number is "JKL7890".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8A4494-8FDA-7C50-87ED-5240968CE9F8}"/>
              </a:ext>
            </a:extLst>
          </p:cNvPr>
          <p:cNvSpPr txBox="1"/>
          <p:nvPr/>
        </p:nvSpPr>
        <p:spPr>
          <a:xfrm>
            <a:off x="335902" y="4478168"/>
            <a:ext cx="22023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This suggests a limited fleet diversity, which could impact customer preferences for vehicle types.</a:t>
            </a:r>
          </a:p>
        </p:txBody>
      </p:sp>
    </p:spTree>
    <p:extLst>
      <p:ext uri="{BB962C8B-B14F-4D97-AF65-F5344CB8AC3E}">
        <p14:creationId xmlns:p14="http://schemas.microsoft.com/office/powerpoint/2010/main" val="3944500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293F91-2B52-D62F-7516-7F2CCC0E9C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52275C-DD7A-D11E-F2BA-404FEEE00C97}"/>
              </a:ext>
            </a:extLst>
          </p:cNvPr>
          <p:cNvSpPr txBox="1"/>
          <p:nvPr/>
        </p:nvSpPr>
        <p:spPr>
          <a:xfrm>
            <a:off x="2628900" y="857250"/>
            <a:ext cx="69151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Name the Customers whose last name is “Smith”?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001ADB-7A47-C127-0FE6-39A3AF06B656}"/>
              </a:ext>
            </a:extLst>
          </p:cNvPr>
          <p:cNvSpPr txBox="1"/>
          <p:nvPr/>
        </p:nvSpPr>
        <p:spPr>
          <a:xfrm>
            <a:off x="2171700" y="4419600"/>
            <a:ext cx="7315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Analise the names of the our customers whose last name if “Smith”. 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60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select all Customers whose </a:t>
            </a:r>
            <a:r>
              <a:rPr lang="en-US" sz="3000" b="1" dirty="0" err="1">
                <a:solidFill>
                  <a:schemeClr val="bg1"/>
                </a:solidFill>
              </a:rPr>
              <a:t>LastName</a:t>
            </a:r>
            <a:r>
              <a:rPr lang="en-US" sz="3000" b="1" dirty="0">
                <a:solidFill>
                  <a:schemeClr val="bg1"/>
                </a:solidFill>
              </a:rPr>
              <a:t> contains ‘Smith’: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* FROM </a:t>
            </a:r>
            <a:r>
              <a:rPr lang="en-US" sz="2400" b="1" dirty="0">
                <a:solidFill>
                  <a:schemeClr val="bg1"/>
                </a:solidFill>
              </a:rPr>
              <a:t>Customers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 </a:t>
            </a:r>
            <a:r>
              <a:rPr lang="en-US" sz="2400" b="1" dirty="0" err="1">
                <a:solidFill>
                  <a:schemeClr val="bg1"/>
                </a:solidFill>
              </a:rPr>
              <a:t>LastName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LIKE</a:t>
            </a:r>
            <a:r>
              <a:rPr lang="en-US" sz="2400" b="1" dirty="0">
                <a:solidFill>
                  <a:schemeClr val="bg1"/>
                </a:solidFill>
              </a:rPr>
              <a:t> ‘%Smith%’;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371478" y="3779698"/>
            <a:ext cx="2209791" cy="2741527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457194" y="3780857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SELECT 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371478" y="4591917"/>
            <a:ext cx="2209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query is retrieving data from the </a:t>
            </a:r>
            <a:r>
              <a:rPr lang="en-US" sz="2400" b="1" dirty="0"/>
              <a:t>Customers</a:t>
            </a:r>
            <a:r>
              <a:rPr lang="en-US" sz="2400" dirty="0"/>
              <a:t> table.</a:t>
            </a:r>
            <a:endParaRPr lang="en-IN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4676775" y="3691924"/>
            <a:ext cx="2000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FROM Bookings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5341" y="4768612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Cabs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8772531" y="3580802"/>
            <a:ext cx="25526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WHERE </a:t>
            </a:r>
            <a:r>
              <a:rPr lang="en-IN" sz="3200" b="1" dirty="0" err="1"/>
              <a:t>VehicleType</a:t>
            </a:r>
            <a:r>
              <a:rPr lang="en-IN" sz="3200" b="1" dirty="0"/>
              <a:t> = ‘Sedan’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7268" y="5150462"/>
            <a:ext cx="326706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Filters the results to </a:t>
            </a:r>
            <a:r>
              <a:rPr lang="en-US" sz="2400" b="1" dirty="0"/>
              <a:t>only include Cabs where the </a:t>
            </a:r>
            <a:r>
              <a:rPr lang="en-US" sz="2400" b="1" dirty="0" err="1"/>
              <a:t>VehicleType</a:t>
            </a:r>
            <a:r>
              <a:rPr lang="en-US" sz="2400" b="1" dirty="0"/>
              <a:t> is ‘Sedan’</a:t>
            </a:r>
            <a:r>
              <a:rPr lang="en-US" sz="2400" dirty="0"/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432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select all Customers whose </a:t>
            </a:r>
            <a:r>
              <a:rPr lang="en-US" sz="3000" b="1" dirty="0" err="1">
                <a:solidFill>
                  <a:schemeClr val="bg1"/>
                </a:solidFill>
              </a:rPr>
              <a:t>LastName</a:t>
            </a:r>
            <a:r>
              <a:rPr lang="en-US" sz="3000" b="1" dirty="0">
                <a:solidFill>
                  <a:schemeClr val="bg1"/>
                </a:solidFill>
              </a:rPr>
              <a:t> contains ‘Smith’: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* FROM </a:t>
            </a:r>
            <a:r>
              <a:rPr lang="en-US" sz="2400" b="1" dirty="0">
                <a:solidFill>
                  <a:schemeClr val="bg1"/>
                </a:solidFill>
              </a:rPr>
              <a:t>Customers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 </a:t>
            </a:r>
            <a:r>
              <a:rPr lang="en-US" sz="2400" b="1" dirty="0" err="1">
                <a:solidFill>
                  <a:schemeClr val="bg1"/>
                </a:solidFill>
              </a:rPr>
              <a:t>LastName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LIKE</a:t>
            </a:r>
            <a:r>
              <a:rPr lang="en-US" sz="2400" b="1" dirty="0">
                <a:solidFill>
                  <a:schemeClr val="bg1"/>
                </a:solidFill>
              </a:rPr>
              <a:t> ‘%Smith%’;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4605344" y="3703683"/>
            <a:ext cx="2547919" cy="274152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457194" y="3780857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SELECT 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371478" y="4591917"/>
            <a:ext cx="2209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query is retrieving data from the </a:t>
            </a:r>
            <a:r>
              <a:rPr lang="en-US" sz="2400" b="1" dirty="0">
                <a:solidFill>
                  <a:schemeClr val="bg1"/>
                </a:solidFill>
              </a:rPr>
              <a:t>Customers</a:t>
            </a:r>
            <a:r>
              <a:rPr lang="en-US" sz="2400" dirty="0">
                <a:solidFill>
                  <a:schemeClr val="bg1"/>
                </a:solidFill>
              </a:rPr>
              <a:t> table.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4676774" y="3691924"/>
            <a:ext cx="22764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FROM Customers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5341" y="4768612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Customers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8772531" y="3580802"/>
            <a:ext cx="25526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WHERE </a:t>
            </a:r>
            <a:r>
              <a:rPr lang="en-IN" sz="3200" b="1" dirty="0" err="1"/>
              <a:t>VehicleType</a:t>
            </a:r>
            <a:r>
              <a:rPr lang="en-IN" sz="3200" b="1" dirty="0"/>
              <a:t> = ‘Sedan’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7268" y="5150462"/>
            <a:ext cx="326706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Filters the results to </a:t>
            </a:r>
            <a:r>
              <a:rPr lang="en-US" sz="2400" b="1" dirty="0"/>
              <a:t>only include Cabs where the </a:t>
            </a:r>
            <a:r>
              <a:rPr lang="en-US" sz="2400" b="1" dirty="0" err="1"/>
              <a:t>VehicleType</a:t>
            </a:r>
            <a:r>
              <a:rPr lang="en-US" sz="2400" b="1" dirty="0"/>
              <a:t> is ‘Sedan’</a:t>
            </a:r>
            <a:r>
              <a:rPr lang="en-US" sz="2400" dirty="0"/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219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select all Customers whose </a:t>
            </a:r>
            <a:r>
              <a:rPr lang="en-US" sz="3000" b="1" dirty="0" err="1">
                <a:solidFill>
                  <a:schemeClr val="bg1"/>
                </a:solidFill>
              </a:rPr>
              <a:t>LastName</a:t>
            </a:r>
            <a:r>
              <a:rPr lang="en-US" sz="3000" b="1" dirty="0">
                <a:solidFill>
                  <a:schemeClr val="bg1"/>
                </a:solidFill>
              </a:rPr>
              <a:t> contains ‘Smith’: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* FROM </a:t>
            </a:r>
            <a:r>
              <a:rPr lang="en-US" sz="2400" b="1" dirty="0">
                <a:solidFill>
                  <a:schemeClr val="bg1"/>
                </a:solidFill>
              </a:rPr>
              <a:t>Customers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 </a:t>
            </a:r>
            <a:r>
              <a:rPr lang="en-US" sz="2400" b="1" dirty="0" err="1">
                <a:solidFill>
                  <a:schemeClr val="bg1"/>
                </a:solidFill>
              </a:rPr>
              <a:t>LastName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LIKE</a:t>
            </a:r>
            <a:r>
              <a:rPr lang="en-US" sz="2400" b="1" dirty="0">
                <a:solidFill>
                  <a:schemeClr val="bg1"/>
                </a:solidFill>
              </a:rPr>
              <a:t> ‘%Smith%’;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8055773" y="3641820"/>
            <a:ext cx="3964777" cy="299865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457194" y="3780857"/>
            <a:ext cx="2124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SELECT 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371478" y="4591917"/>
            <a:ext cx="2209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query is retrieving data from the </a:t>
            </a:r>
            <a:r>
              <a:rPr lang="en-US" sz="2400" b="1" dirty="0">
                <a:solidFill>
                  <a:schemeClr val="bg1"/>
                </a:solidFill>
              </a:rPr>
              <a:t>Customers</a:t>
            </a:r>
            <a:r>
              <a:rPr lang="en-US" sz="2400" dirty="0">
                <a:solidFill>
                  <a:schemeClr val="bg1"/>
                </a:solidFill>
              </a:rPr>
              <a:t> table.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4676774" y="3691924"/>
            <a:ext cx="22764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FROM Customers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5341" y="4768612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Customers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8287974" y="3598716"/>
            <a:ext cx="3170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WHERE </a:t>
            </a:r>
            <a:r>
              <a:rPr lang="en-IN" sz="3200" b="1" dirty="0" err="1"/>
              <a:t>LastName</a:t>
            </a:r>
            <a:r>
              <a:rPr lang="en-IN" sz="3200" b="1" dirty="0"/>
              <a:t> Like ‘%Smith%’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0071" y="4934920"/>
            <a:ext cx="3850479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finds any </a:t>
            </a:r>
            <a:r>
              <a:rPr lang="en-US" sz="2000" dirty="0" err="1"/>
              <a:t>LastName</a:t>
            </a:r>
            <a:r>
              <a:rPr lang="en-US" sz="2000" dirty="0"/>
              <a:t> that contains "Smith", as the % symbols are wildcards representing any number of characters before and after "Smith".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414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69171" y="0"/>
            <a:ext cx="9622829" cy="541020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96AA0B-CA1F-131B-CCA1-DBF6E07235BB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3FF2C-FF8A-A020-A76D-A8DA2BD65FFD}"/>
              </a:ext>
            </a:extLst>
          </p:cNvPr>
          <p:cNvSpPr txBox="1"/>
          <p:nvPr/>
        </p:nvSpPr>
        <p:spPr>
          <a:xfrm>
            <a:off x="327730" y="2351782"/>
            <a:ext cx="22414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Only one customer in the dataset has the last name "Smith": John Smith.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B4CAA6-F0F1-2A77-A580-48601BD2852F}"/>
              </a:ext>
            </a:extLst>
          </p:cNvPr>
          <p:cNvSpPr txBox="1"/>
          <p:nvPr/>
        </p:nvSpPr>
        <p:spPr>
          <a:xfrm>
            <a:off x="335902" y="3646037"/>
            <a:ext cx="24259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This is an interesting data point but not significant for overall business decisions unless used for personalized marketing.</a:t>
            </a:r>
          </a:p>
        </p:txBody>
      </p:sp>
    </p:spTree>
    <p:extLst>
      <p:ext uri="{BB962C8B-B14F-4D97-AF65-F5344CB8AC3E}">
        <p14:creationId xmlns:p14="http://schemas.microsoft.com/office/powerpoint/2010/main" val="3504101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C84898-D28E-DFF0-E2D6-CC764D05997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630792-51C0-2C1F-5C8A-F77E5DFB3C37}"/>
              </a:ext>
            </a:extLst>
          </p:cNvPr>
          <p:cNvSpPr txBox="1"/>
          <p:nvPr/>
        </p:nvSpPr>
        <p:spPr>
          <a:xfrm>
            <a:off x="1600200" y="304800"/>
            <a:ext cx="96964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What is the fare status in Bookings? We consider that the fare above the $50 is ‘High’ otherwise it’s ‘Low’.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779789-23E5-1F72-F78D-5E7592232E10}"/>
              </a:ext>
            </a:extLst>
          </p:cNvPr>
          <p:cNvSpPr txBox="1"/>
          <p:nvPr/>
        </p:nvSpPr>
        <p:spPr>
          <a:xfrm>
            <a:off x="1600200" y="4248150"/>
            <a:ext cx="9144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Analise the fare of the bookings where it is ‘High’ or ‘Low’.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47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doors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select all Fare from the Bookings along with new column </a:t>
            </a:r>
            <a:r>
              <a:rPr lang="en-US" sz="3000" b="1" dirty="0" err="1">
                <a:solidFill>
                  <a:schemeClr val="bg1"/>
                </a:solidFill>
              </a:rPr>
              <a:t>FareStatus</a:t>
            </a:r>
            <a:r>
              <a:rPr lang="en-US" sz="3000" b="1" dirty="0">
                <a:solidFill>
                  <a:schemeClr val="bg1"/>
                </a:solidFill>
              </a:rPr>
              <a:t>: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>
                <a:solidFill>
                  <a:schemeClr val="bg1"/>
                </a:solidFill>
              </a:rPr>
              <a:t>Fare,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CASE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    WHEN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&gt;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50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THEN </a:t>
            </a:r>
            <a:r>
              <a:rPr lang="en-US" b="1" dirty="0">
                <a:solidFill>
                  <a:schemeClr val="bg1"/>
                </a:solidFill>
              </a:rPr>
              <a:t>'High'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    ELSE </a:t>
            </a:r>
            <a:r>
              <a:rPr lang="en-US" b="1" dirty="0">
                <a:solidFill>
                  <a:schemeClr val="bg1"/>
                </a:solidFill>
              </a:rPr>
              <a:t>'Low'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END AS </a:t>
            </a:r>
            <a:r>
              <a:rPr lang="en-US" b="1" dirty="0" err="1">
                <a:solidFill>
                  <a:schemeClr val="bg1"/>
                </a:solidFill>
              </a:rPr>
              <a:t>FareStatus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171457" y="3789382"/>
            <a:ext cx="2295526" cy="2741527"/>
          </a:xfrm>
          <a:prstGeom prst="roundRect">
            <a:avLst/>
          </a:prstGeom>
          <a:solidFill>
            <a:srgbClr val="C8386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171451" y="3780857"/>
            <a:ext cx="22955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CASE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192887" y="4485969"/>
            <a:ext cx="2209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</a:t>
            </a:r>
            <a:r>
              <a:rPr lang="en-US" sz="2400" b="1" dirty="0"/>
              <a:t>case</a:t>
            </a:r>
            <a:r>
              <a:rPr lang="en-US" sz="2400" dirty="0"/>
              <a:t> statement checks the value of the </a:t>
            </a:r>
            <a:r>
              <a:rPr lang="en-US" sz="2400" b="1" dirty="0"/>
              <a:t>Fare</a:t>
            </a:r>
            <a:r>
              <a:rPr lang="en-US" sz="2400" dirty="0"/>
              <a:t> column.</a:t>
            </a:r>
            <a:endParaRPr lang="en-IN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4676775" y="3691924"/>
            <a:ext cx="2000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FROM Bookings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5341" y="4768612"/>
            <a:ext cx="258365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Specifies that the data should be retrieved from the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 Unicode MS"/>
              </a:rPr>
              <a:t>Cabs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table.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8772531" y="3580802"/>
            <a:ext cx="25526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WHERE </a:t>
            </a:r>
            <a:r>
              <a:rPr lang="en-IN" sz="3200" b="1" dirty="0" err="1"/>
              <a:t>VehicleType</a:t>
            </a:r>
            <a:r>
              <a:rPr lang="en-IN" sz="3200" b="1" dirty="0"/>
              <a:t> = ‘Sedan’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7268" y="5150462"/>
            <a:ext cx="326706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Filters the results to </a:t>
            </a:r>
            <a:r>
              <a:rPr lang="en-US" sz="2400" b="1" dirty="0"/>
              <a:t>only include Cabs where the </a:t>
            </a:r>
            <a:r>
              <a:rPr lang="en-US" sz="2400" b="1" dirty="0" err="1"/>
              <a:t>VehicleType</a:t>
            </a:r>
            <a:r>
              <a:rPr lang="en-US" sz="2400" b="1" dirty="0"/>
              <a:t> is ‘Sedan’</a:t>
            </a:r>
            <a:r>
              <a:rPr lang="en-US" sz="2400" dirty="0"/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310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select all Fare from the Bookings along with new column </a:t>
            </a:r>
            <a:r>
              <a:rPr lang="en-US" sz="3000" b="1" dirty="0" err="1">
                <a:solidFill>
                  <a:schemeClr val="bg1"/>
                </a:solidFill>
              </a:rPr>
              <a:t>FareStatus</a:t>
            </a:r>
            <a:r>
              <a:rPr lang="en-US" sz="3000" b="1" dirty="0">
                <a:solidFill>
                  <a:schemeClr val="bg1"/>
                </a:solidFill>
              </a:rPr>
              <a:t>: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>
                <a:solidFill>
                  <a:schemeClr val="bg1"/>
                </a:solidFill>
              </a:rPr>
              <a:t>Fare,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CASE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    WHEN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&gt;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50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THEN </a:t>
            </a:r>
            <a:r>
              <a:rPr lang="en-US" b="1" dirty="0">
                <a:solidFill>
                  <a:schemeClr val="bg1"/>
                </a:solidFill>
              </a:rPr>
              <a:t>'High'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    ELSE </a:t>
            </a:r>
            <a:r>
              <a:rPr lang="en-US" b="1" dirty="0">
                <a:solidFill>
                  <a:schemeClr val="bg1"/>
                </a:solidFill>
              </a:rPr>
              <a:t>'Low'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END AS </a:t>
            </a:r>
            <a:r>
              <a:rPr lang="en-US" b="1" dirty="0" err="1">
                <a:solidFill>
                  <a:schemeClr val="bg1"/>
                </a:solidFill>
              </a:rPr>
              <a:t>FareStatus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3519490" y="3780857"/>
            <a:ext cx="3681410" cy="2741527"/>
          </a:xfrm>
          <a:prstGeom prst="roundRect">
            <a:avLst/>
          </a:prstGeom>
          <a:solidFill>
            <a:srgbClr val="FF4B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171451" y="3780857"/>
            <a:ext cx="22955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</a:rPr>
              <a:t>CASE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192887" y="4485969"/>
            <a:ext cx="2209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The </a:t>
            </a:r>
            <a:r>
              <a:rPr lang="en-US" sz="2400" b="1" dirty="0">
                <a:solidFill>
                  <a:schemeClr val="bg1"/>
                </a:solidFill>
              </a:rPr>
              <a:t>case</a:t>
            </a:r>
            <a:r>
              <a:rPr lang="en-US" sz="2400" dirty="0">
                <a:solidFill>
                  <a:schemeClr val="bg1"/>
                </a:solidFill>
              </a:rPr>
              <a:t> statement checks the value of the </a:t>
            </a:r>
            <a:r>
              <a:rPr lang="en-US" sz="2400" b="1" dirty="0">
                <a:solidFill>
                  <a:schemeClr val="bg1"/>
                </a:solidFill>
              </a:rPr>
              <a:t>Fare</a:t>
            </a:r>
            <a:r>
              <a:rPr lang="en-US" sz="2400" dirty="0">
                <a:solidFill>
                  <a:schemeClr val="bg1"/>
                </a:solidFill>
              </a:rPr>
              <a:t> column.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3621284" y="3808684"/>
            <a:ext cx="34272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WHEN Fare&gt;50 THEN ‘High’ ELSE ‘Low’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9490" y="5214574"/>
            <a:ext cx="373261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If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Fare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 is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greater than 50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, it assigns ‘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High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’ otherwise, it assigns ‘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Low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’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8772531" y="3580802"/>
            <a:ext cx="25526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WHERE </a:t>
            </a:r>
            <a:r>
              <a:rPr lang="en-IN" sz="3200" b="1" dirty="0" err="1"/>
              <a:t>VehicleType</a:t>
            </a:r>
            <a:r>
              <a:rPr lang="en-IN" sz="3200" b="1" dirty="0"/>
              <a:t> = ‘Sedan’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7268" y="5150462"/>
            <a:ext cx="326706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Filters the results to </a:t>
            </a:r>
            <a:r>
              <a:rPr lang="en-US" sz="2400" b="1" dirty="0"/>
              <a:t>only include Cabs where the </a:t>
            </a:r>
            <a:r>
              <a:rPr lang="en-US" sz="2400" b="1" dirty="0" err="1"/>
              <a:t>VehicleType</a:t>
            </a:r>
            <a:r>
              <a:rPr lang="en-US" sz="2400" b="1" dirty="0"/>
              <a:t> is ‘Sedan’</a:t>
            </a:r>
            <a:r>
              <a:rPr lang="en-US" sz="2400" dirty="0"/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24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557962" y="412790"/>
            <a:ext cx="53435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select all Fare from the Bookings along with new column </a:t>
            </a:r>
            <a:r>
              <a:rPr lang="en-US" sz="3000" b="1" dirty="0" err="1">
                <a:solidFill>
                  <a:schemeClr val="bg1"/>
                </a:solidFill>
              </a:rPr>
              <a:t>FareStatus</a:t>
            </a:r>
            <a:r>
              <a:rPr lang="en-US" sz="3000" b="1" dirty="0">
                <a:solidFill>
                  <a:schemeClr val="bg1"/>
                </a:solidFill>
              </a:rPr>
              <a:t>: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>
                <a:solidFill>
                  <a:schemeClr val="bg1"/>
                </a:solidFill>
              </a:rPr>
              <a:t>Fare,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CASE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    WHEN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&gt;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50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THEN </a:t>
            </a:r>
            <a:r>
              <a:rPr lang="en-US" b="1" dirty="0">
                <a:solidFill>
                  <a:schemeClr val="bg1"/>
                </a:solidFill>
              </a:rPr>
              <a:t>'High'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    ELSE </a:t>
            </a:r>
            <a:r>
              <a:rPr lang="en-US" b="1" dirty="0">
                <a:solidFill>
                  <a:schemeClr val="bg1"/>
                </a:solidFill>
              </a:rPr>
              <a:t>'Low'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      END AS </a:t>
            </a:r>
            <a:r>
              <a:rPr lang="en-US" b="1" dirty="0" err="1">
                <a:solidFill>
                  <a:schemeClr val="bg1"/>
                </a:solidFill>
              </a:rPr>
              <a:t>FareStatus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Bookings;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1555675-A440-C03B-EEBF-20CFBA2A7AEF}"/>
              </a:ext>
            </a:extLst>
          </p:cNvPr>
          <p:cNvSpPr/>
          <p:nvPr/>
        </p:nvSpPr>
        <p:spPr>
          <a:xfrm>
            <a:off x="7779545" y="3719277"/>
            <a:ext cx="3231355" cy="2741527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D78B95-2F51-8CA0-94B1-A907FBC733A4}"/>
              </a:ext>
            </a:extLst>
          </p:cNvPr>
          <p:cNvSpPr txBox="1"/>
          <p:nvPr/>
        </p:nvSpPr>
        <p:spPr>
          <a:xfrm>
            <a:off x="171451" y="3780857"/>
            <a:ext cx="22955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</a:rPr>
              <a:t>CASE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192887" y="4485969"/>
            <a:ext cx="2209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The </a:t>
            </a:r>
            <a:r>
              <a:rPr lang="en-US" sz="2400" b="1" dirty="0">
                <a:solidFill>
                  <a:schemeClr val="bg1"/>
                </a:solidFill>
              </a:rPr>
              <a:t>case</a:t>
            </a:r>
            <a:r>
              <a:rPr lang="en-US" sz="2400" dirty="0">
                <a:solidFill>
                  <a:schemeClr val="bg1"/>
                </a:solidFill>
              </a:rPr>
              <a:t> statement checks the value of the </a:t>
            </a:r>
            <a:r>
              <a:rPr lang="en-US" sz="2400" b="1" dirty="0">
                <a:solidFill>
                  <a:schemeClr val="bg1"/>
                </a:solidFill>
              </a:rPr>
              <a:t>Fare</a:t>
            </a:r>
            <a:r>
              <a:rPr lang="en-US" sz="2400" dirty="0">
                <a:solidFill>
                  <a:schemeClr val="bg1"/>
                </a:solidFill>
              </a:rPr>
              <a:t> column.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B9DB1-2F28-326E-EFB4-1A5338CE3822}"/>
              </a:ext>
            </a:extLst>
          </p:cNvPr>
          <p:cNvSpPr txBox="1"/>
          <p:nvPr/>
        </p:nvSpPr>
        <p:spPr>
          <a:xfrm>
            <a:off x="3621284" y="3808684"/>
            <a:ext cx="34272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WHEN Fare&gt;50 THEN ‘High’ ELSE ‘Low’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8EB665CF-15A8-C32B-4A42-36D7328D2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9490" y="5214574"/>
            <a:ext cx="373261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If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Fare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is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greater than 50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it assigns ‘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High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’ otherwise, it assigns ‘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Low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’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582AFE-7769-FACE-F3E0-B05D20DAA807}"/>
              </a:ext>
            </a:extLst>
          </p:cNvPr>
          <p:cNvSpPr txBox="1"/>
          <p:nvPr/>
        </p:nvSpPr>
        <p:spPr>
          <a:xfrm>
            <a:off x="8023625" y="3701139"/>
            <a:ext cx="25526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END AS </a:t>
            </a:r>
            <a:r>
              <a:rPr lang="en-IN" sz="3200" b="1" dirty="0" err="1"/>
              <a:t>FareStatus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17BCE67-6C2E-2577-2C04-80E9BEDF4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6716" y="4855300"/>
            <a:ext cx="288667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Returns the result in the column named as </a:t>
            </a:r>
            <a:r>
              <a:rPr lang="en-US" sz="2400" b="1" dirty="0" err="1"/>
              <a:t>FareStatus</a:t>
            </a:r>
            <a:r>
              <a:rPr lang="en-US" sz="2400" b="1" dirty="0"/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900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F8CBB8-806B-B8EE-2A32-6C7BD3E39C13}"/>
              </a:ext>
            </a:extLst>
          </p:cNvPr>
          <p:cNvSpPr/>
          <p:nvPr/>
        </p:nvSpPr>
        <p:spPr>
          <a:xfrm>
            <a:off x="-136358" y="-124327"/>
            <a:ext cx="12464716" cy="71066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65309EF-C443-C70C-0C4D-83628BADC694}"/>
              </a:ext>
            </a:extLst>
          </p:cNvPr>
          <p:cNvSpPr/>
          <p:nvPr/>
        </p:nvSpPr>
        <p:spPr>
          <a:xfrm>
            <a:off x="4463439" y="-7861276"/>
            <a:ext cx="8134071" cy="12788521"/>
          </a:xfrm>
          <a:custGeom>
            <a:avLst/>
            <a:gdLst>
              <a:gd name="connsiteX0" fmla="*/ 3494966 w 8134071"/>
              <a:gd name="connsiteY0" fmla="*/ 11164437 h 12788521"/>
              <a:gd name="connsiteX1" fmla="*/ 4579963 w 8134071"/>
              <a:gd name="connsiteY1" fmla="*/ 11164437 h 12788521"/>
              <a:gd name="connsiteX2" fmla="*/ 4985984 w 8134071"/>
              <a:gd name="connsiteY2" fmla="*/ 11976479 h 12788521"/>
              <a:gd name="connsiteX3" fmla="*/ 4579963 w 8134071"/>
              <a:gd name="connsiteY3" fmla="*/ 12788521 h 12788521"/>
              <a:gd name="connsiteX4" fmla="*/ 3494966 w 8134071"/>
              <a:gd name="connsiteY4" fmla="*/ 12788521 h 12788521"/>
              <a:gd name="connsiteX5" fmla="*/ 3088945 w 8134071"/>
              <a:gd name="connsiteY5" fmla="*/ 11976479 h 12788521"/>
              <a:gd name="connsiteX6" fmla="*/ 5080384 w 8134071"/>
              <a:gd name="connsiteY6" fmla="*/ 10371159 h 12788521"/>
              <a:gd name="connsiteX7" fmla="*/ 6165381 w 8134071"/>
              <a:gd name="connsiteY7" fmla="*/ 10371159 h 12788521"/>
              <a:gd name="connsiteX8" fmla="*/ 6571402 w 8134071"/>
              <a:gd name="connsiteY8" fmla="*/ 11183201 h 12788521"/>
              <a:gd name="connsiteX9" fmla="*/ 6165381 w 8134071"/>
              <a:gd name="connsiteY9" fmla="*/ 11995243 h 12788521"/>
              <a:gd name="connsiteX10" fmla="*/ 5080384 w 8134071"/>
              <a:gd name="connsiteY10" fmla="*/ 11995243 h 12788521"/>
              <a:gd name="connsiteX11" fmla="*/ 4674363 w 8134071"/>
              <a:gd name="connsiteY11" fmla="*/ 11183201 h 12788521"/>
              <a:gd name="connsiteX12" fmla="*/ 1944808 w 8134071"/>
              <a:gd name="connsiteY12" fmla="*/ 10274491 h 12788521"/>
              <a:gd name="connsiteX13" fmla="*/ 3029805 w 8134071"/>
              <a:gd name="connsiteY13" fmla="*/ 10274491 h 12788521"/>
              <a:gd name="connsiteX14" fmla="*/ 3435826 w 8134071"/>
              <a:gd name="connsiteY14" fmla="*/ 11086533 h 12788521"/>
              <a:gd name="connsiteX15" fmla="*/ 3029805 w 8134071"/>
              <a:gd name="connsiteY15" fmla="*/ 11898575 h 12788521"/>
              <a:gd name="connsiteX16" fmla="*/ 1944808 w 8134071"/>
              <a:gd name="connsiteY16" fmla="*/ 11898575 h 12788521"/>
              <a:gd name="connsiteX17" fmla="*/ 1538787 w 8134071"/>
              <a:gd name="connsiteY17" fmla="*/ 11086533 h 12788521"/>
              <a:gd name="connsiteX18" fmla="*/ 6643053 w 8134071"/>
              <a:gd name="connsiteY18" fmla="*/ 9559117 h 12788521"/>
              <a:gd name="connsiteX19" fmla="*/ 7728050 w 8134071"/>
              <a:gd name="connsiteY19" fmla="*/ 9559117 h 12788521"/>
              <a:gd name="connsiteX20" fmla="*/ 8134071 w 8134071"/>
              <a:gd name="connsiteY20" fmla="*/ 10371159 h 12788521"/>
              <a:gd name="connsiteX21" fmla="*/ 7728050 w 8134071"/>
              <a:gd name="connsiteY21" fmla="*/ 11183201 h 12788521"/>
              <a:gd name="connsiteX22" fmla="*/ 6643053 w 8134071"/>
              <a:gd name="connsiteY22" fmla="*/ 11183201 h 12788521"/>
              <a:gd name="connsiteX23" fmla="*/ 6237032 w 8134071"/>
              <a:gd name="connsiteY23" fmla="*/ 10371159 h 12788521"/>
              <a:gd name="connsiteX24" fmla="*/ 3507477 w 8134071"/>
              <a:gd name="connsiteY24" fmla="*/ 9464153 h 12788521"/>
              <a:gd name="connsiteX25" fmla="*/ 4592474 w 8134071"/>
              <a:gd name="connsiteY25" fmla="*/ 9464153 h 12788521"/>
              <a:gd name="connsiteX26" fmla="*/ 4998495 w 8134071"/>
              <a:gd name="connsiteY26" fmla="*/ 10276195 h 12788521"/>
              <a:gd name="connsiteX27" fmla="*/ 4592474 w 8134071"/>
              <a:gd name="connsiteY27" fmla="*/ 11088237 h 12788521"/>
              <a:gd name="connsiteX28" fmla="*/ 3507477 w 8134071"/>
              <a:gd name="connsiteY28" fmla="*/ 11088237 h 12788521"/>
              <a:gd name="connsiteX29" fmla="*/ 3101456 w 8134071"/>
              <a:gd name="connsiteY29" fmla="*/ 10276195 h 12788521"/>
              <a:gd name="connsiteX30" fmla="*/ 406021 w 8134071"/>
              <a:gd name="connsiteY30" fmla="*/ 9357817 h 12788521"/>
              <a:gd name="connsiteX31" fmla="*/ 1491018 w 8134071"/>
              <a:gd name="connsiteY31" fmla="*/ 9357817 h 12788521"/>
              <a:gd name="connsiteX32" fmla="*/ 1897039 w 8134071"/>
              <a:gd name="connsiteY32" fmla="*/ 10169859 h 12788521"/>
              <a:gd name="connsiteX33" fmla="*/ 1491018 w 8134071"/>
              <a:gd name="connsiteY33" fmla="*/ 10981901 h 12788521"/>
              <a:gd name="connsiteX34" fmla="*/ 406021 w 8134071"/>
              <a:gd name="connsiteY34" fmla="*/ 10981901 h 12788521"/>
              <a:gd name="connsiteX35" fmla="*/ 0 w 8134071"/>
              <a:gd name="connsiteY35" fmla="*/ 10169859 h 12788521"/>
              <a:gd name="connsiteX36" fmla="*/ 5046264 w 8134071"/>
              <a:gd name="connsiteY36" fmla="*/ 8652111 h 12788521"/>
              <a:gd name="connsiteX37" fmla="*/ 6131261 w 8134071"/>
              <a:gd name="connsiteY37" fmla="*/ 8652111 h 12788521"/>
              <a:gd name="connsiteX38" fmla="*/ 6537282 w 8134071"/>
              <a:gd name="connsiteY38" fmla="*/ 9464153 h 12788521"/>
              <a:gd name="connsiteX39" fmla="*/ 6131261 w 8134071"/>
              <a:gd name="connsiteY39" fmla="*/ 10276195 h 12788521"/>
              <a:gd name="connsiteX40" fmla="*/ 5046264 w 8134071"/>
              <a:gd name="connsiteY40" fmla="*/ 10276195 h 12788521"/>
              <a:gd name="connsiteX41" fmla="*/ 4640243 w 8134071"/>
              <a:gd name="connsiteY41" fmla="*/ 9464153 h 12788521"/>
              <a:gd name="connsiteX42" fmla="*/ 1957319 w 8134071"/>
              <a:gd name="connsiteY42" fmla="*/ 8574207 h 12788521"/>
              <a:gd name="connsiteX43" fmla="*/ 3042316 w 8134071"/>
              <a:gd name="connsiteY43" fmla="*/ 8574207 h 12788521"/>
              <a:gd name="connsiteX44" fmla="*/ 3448337 w 8134071"/>
              <a:gd name="connsiteY44" fmla="*/ 9386249 h 12788521"/>
              <a:gd name="connsiteX45" fmla="*/ 3042316 w 8134071"/>
              <a:gd name="connsiteY45" fmla="*/ 10198291 h 12788521"/>
              <a:gd name="connsiteX46" fmla="*/ 1957319 w 8134071"/>
              <a:gd name="connsiteY46" fmla="*/ 10198291 h 12788521"/>
              <a:gd name="connsiteX47" fmla="*/ 1551298 w 8134071"/>
              <a:gd name="connsiteY47" fmla="*/ 9386249 h 12788521"/>
              <a:gd name="connsiteX48" fmla="*/ 6608933 w 8134071"/>
              <a:gd name="connsiteY48" fmla="*/ 7840069 h 12788521"/>
              <a:gd name="connsiteX49" fmla="*/ 7693930 w 8134071"/>
              <a:gd name="connsiteY49" fmla="*/ 7840069 h 12788521"/>
              <a:gd name="connsiteX50" fmla="*/ 8099951 w 8134071"/>
              <a:gd name="connsiteY50" fmla="*/ 8652111 h 12788521"/>
              <a:gd name="connsiteX51" fmla="*/ 7693930 w 8134071"/>
              <a:gd name="connsiteY51" fmla="*/ 9464153 h 12788521"/>
              <a:gd name="connsiteX52" fmla="*/ 6608933 w 8134071"/>
              <a:gd name="connsiteY52" fmla="*/ 9464153 h 12788521"/>
              <a:gd name="connsiteX53" fmla="*/ 6202912 w 8134071"/>
              <a:gd name="connsiteY53" fmla="*/ 8652111 h 12788521"/>
              <a:gd name="connsiteX54" fmla="*/ 3519988 w 8134071"/>
              <a:gd name="connsiteY54" fmla="*/ 7745105 h 12788521"/>
              <a:gd name="connsiteX55" fmla="*/ 4604985 w 8134071"/>
              <a:gd name="connsiteY55" fmla="*/ 7745105 h 12788521"/>
              <a:gd name="connsiteX56" fmla="*/ 5011006 w 8134071"/>
              <a:gd name="connsiteY56" fmla="*/ 8557147 h 12788521"/>
              <a:gd name="connsiteX57" fmla="*/ 4604985 w 8134071"/>
              <a:gd name="connsiteY57" fmla="*/ 9369189 h 12788521"/>
              <a:gd name="connsiteX58" fmla="*/ 3519988 w 8134071"/>
              <a:gd name="connsiteY58" fmla="*/ 9369189 h 12788521"/>
              <a:gd name="connsiteX59" fmla="*/ 3113967 w 8134071"/>
              <a:gd name="connsiteY59" fmla="*/ 8557147 h 12788521"/>
              <a:gd name="connsiteX60" fmla="*/ 418532 w 8134071"/>
              <a:gd name="connsiteY60" fmla="*/ 7657533 h 12788521"/>
              <a:gd name="connsiteX61" fmla="*/ 1503529 w 8134071"/>
              <a:gd name="connsiteY61" fmla="*/ 7657533 h 12788521"/>
              <a:gd name="connsiteX62" fmla="*/ 1909550 w 8134071"/>
              <a:gd name="connsiteY62" fmla="*/ 8469575 h 12788521"/>
              <a:gd name="connsiteX63" fmla="*/ 1503529 w 8134071"/>
              <a:gd name="connsiteY63" fmla="*/ 9281617 h 12788521"/>
              <a:gd name="connsiteX64" fmla="*/ 418532 w 8134071"/>
              <a:gd name="connsiteY64" fmla="*/ 9281617 h 12788521"/>
              <a:gd name="connsiteX65" fmla="*/ 12511 w 8134071"/>
              <a:gd name="connsiteY65" fmla="*/ 8469575 h 12788521"/>
              <a:gd name="connsiteX66" fmla="*/ 5058775 w 8134071"/>
              <a:gd name="connsiteY66" fmla="*/ 6933063 h 12788521"/>
              <a:gd name="connsiteX67" fmla="*/ 6143772 w 8134071"/>
              <a:gd name="connsiteY67" fmla="*/ 6933063 h 12788521"/>
              <a:gd name="connsiteX68" fmla="*/ 6549793 w 8134071"/>
              <a:gd name="connsiteY68" fmla="*/ 7745105 h 12788521"/>
              <a:gd name="connsiteX69" fmla="*/ 6143772 w 8134071"/>
              <a:gd name="connsiteY69" fmla="*/ 8557147 h 12788521"/>
              <a:gd name="connsiteX70" fmla="*/ 5058775 w 8134071"/>
              <a:gd name="connsiteY70" fmla="*/ 8557147 h 12788521"/>
              <a:gd name="connsiteX71" fmla="*/ 4652754 w 8134071"/>
              <a:gd name="connsiteY71" fmla="*/ 7745105 h 12788521"/>
              <a:gd name="connsiteX72" fmla="*/ 1991440 w 8134071"/>
              <a:gd name="connsiteY72" fmla="*/ 6873923 h 12788521"/>
              <a:gd name="connsiteX73" fmla="*/ 3076437 w 8134071"/>
              <a:gd name="connsiteY73" fmla="*/ 6873923 h 12788521"/>
              <a:gd name="connsiteX74" fmla="*/ 3482458 w 8134071"/>
              <a:gd name="connsiteY74" fmla="*/ 7685965 h 12788521"/>
              <a:gd name="connsiteX75" fmla="*/ 3076437 w 8134071"/>
              <a:gd name="connsiteY75" fmla="*/ 8498007 h 12788521"/>
              <a:gd name="connsiteX76" fmla="*/ 1991440 w 8134071"/>
              <a:gd name="connsiteY76" fmla="*/ 8498007 h 12788521"/>
              <a:gd name="connsiteX77" fmla="*/ 1585419 w 8134071"/>
              <a:gd name="connsiteY77" fmla="*/ 7685965 h 12788521"/>
              <a:gd name="connsiteX78" fmla="*/ 6621444 w 8134071"/>
              <a:gd name="connsiteY78" fmla="*/ 6121022 h 12788521"/>
              <a:gd name="connsiteX79" fmla="*/ 7706441 w 8134071"/>
              <a:gd name="connsiteY79" fmla="*/ 6121022 h 12788521"/>
              <a:gd name="connsiteX80" fmla="*/ 8112462 w 8134071"/>
              <a:gd name="connsiteY80" fmla="*/ 6933063 h 12788521"/>
              <a:gd name="connsiteX81" fmla="*/ 7706441 w 8134071"/>
              <a:gd name="connsiteY81" fmla="*/ 7745105 h 12788521"/>
              <a:gd name="connsiteX82" fmla="*/ 6621444 w 8134071"/>
              <a:gd name="connsiteY82" fmla="*/ 7745105 h 12788521"/>
              <a:gd name="connsiteX83" fmla="*/ 6215423 w 8134071"/>
              <a:gd name="connsiteY83" fmla="*/ 6933063 h 12788521"/>
              <a:gd name="connsiteX84" fmla="*/ 3535912 w 8134071"/>
              <a:gd name="connsiteY84" fmla="*/ 6061881 h 12788521"/>
              <a:gd name="connsiteX85" fmla="*/ 4620909 w 8134071"/>
              <a:gd name="connsiteY85" fmla="*/ 6061881 h 12788521"/>
              <a:gd name="connsiteX86" fmla="*/ 5026930 w 8134071"/>
              <a:gd name="connsiteY86" fmla="*/ 6873923 h 12788521"/>
              <a:gd name="connsiteX87" fmla="*/ 4620909 w 8134071"/>
              <a:gd name="connsiteY87" fmla="*/ 7685965 h 12788521"/>
              <a:gd name="connsiteX88" fmla="*/ 3535912 w 8134071"/>
              <a:gd name="connsiteY88" fmla="*/ 7685965 h 12788521"/>
              <a:gd name="connsiteX89" fmla="*/ 3129891 w 8134071"/>
              <a:gd name="connsiteY89" fmla="*/ 6873923 h 12788521"/>
              <a:gd name="connsiteX90" fmla="*/ 446968 w 8134071"/>
              <a:gd name="connsiteY90" fmla="*/ 5957250 h 12788521"/>
              <a:gd name="connsiteX91" fmla="*/ 1531965 w 8134071"/>
              <a:gd name="connsiteY91" fmla="*/ 5957250 h 12788521"/>
              <a:gd name="connsiteX92" fmla="*/ 1937986 w 8134071"/>
              <a:gd name="connsiteY92" fmla="*/ 6769291 h 12788521"/>
              <a:gd name="connsiteX93" fmla="*/ 1531965 w 8134071"/>
              <a:gd name="connsiteY93" fmla="*/ 7581333 h 12788521"/>
              <a:gd name="connsiteX94" fmla="*/ 446968 w 8134071"/>
              <a:gd name="connsiteY94" fmla="*/ 7581333 h 12788521"/>
              <a:gd name="connsiteX95" fmla="*/ 40947 w 8134071"/>
              <a:gd name="connsiteY95" fmla="*/ 6769291 h 12788521"/>
              <a:gd name="connsiteX96" fmla="*/ 5080384 w 8134071"/>
              <a:gd name="connsiteY96" fmla="*/ 5249840 h 12788521"/>
              <a:gd name="connsiteX97" fmla="*/ 6165381 w 8134071"/>
              <a:gd name="connsiteY97" fmla="*/ 5249840 h 12788521"/>
              <a:gd name="connsiteX98" fmla="*/ 6571402 w 8134071"/>
              <a:gd name="connsiteY98" fmla="*/ 6061881 h 12788521"/>
              <a:gd name="connsiteX99" fmla="*/ 6165381 w 8134071"/>
              <a:gd name="connsiteY99" fmla="*/ 6873923 h 12788521"/>
              <a:gd name="connsiteX100" fmla="*/ 5080384 w 8134071"/>
              <a:gd name="connsiteY100" fmla="*/ 6873923 h 12788521"/>
              <a:gd name="connsiteX101" fmla="*/ 4674363 w 8134071"/>
              <a:gd name="connsiteY101" fmla="*/ 6061881 h 12788521"/>
              <a:gd name="connsiteX102" fmla="*/ 1991440 w 8134071"/>
              <a:gd name="connsiteY102" fmla="*/ 5145208 h 12788521"/>
              <a:gd name="connsiteX103" fmla="*/ 3076437 w 8134071"/>
              <a:gd name="connsiteY103" fmla="*/ 5145208 h 12788521"/>
              <a:gd name="connsiteX104" fmla="*/ 3482458 w 8134071"/>
              <a:gd name="connsiteY104" fmla="*/ 5957250 h 12788521"/>
              <a:gd name="connsiteX105" fmla="*/ 3076437 w 8134071"/>
              <a:gd name="connsiteY105" fmla="*/ 6769291 h 12788521"/>
              <a:gd name="connsiteX106" fmla="*/ 1991440 w 8134071"/>
              <a:gd name="connsiteY106" fmla="*/ 6769291 h 12788521"/>
              <a:gd name="connsiteX107" fmla="*/ 1585419 w 8134071"/>
              <a:gd name="connsiteY107" fmla="*/ 5957250 h 12788521"/>
              <a:gd name="connsiteX108" fmla="*/ 6624856 w 8134071"/>
              <a:gd name="connsiteY108" fmla="*/ 4437801 h 12788521"/>
              <a:gd name="connsiteX109" fmla="*/ 7709853 w 8134071"/>
              <a:gd name="connsiteY109" fmla="*/ 4437801 h 12788521"/>
              <a:gd name="connsiteX110" fmla="*/ 8115874 w 8134071"/>
              <a:gd name="connsiteY110" fmla="*/ 5249840 h 12788521"/>
              <a:gd name="connsiteX111" fmla="*/ 7709853 w 8134071"/>
              <a:gd name="connsiteY111" fmla="*/ 6061881 h 12788521"/>
              <a:gd name="connsiteX112" fmla="*/ 6624856 w 8134071"/>
              <a:gd name="connsiteY112" fmla="*/ 6061881 h 12788521"/>
              <a:gd name="connsiteX113" fmla="*/ 6218835 w 8134071"/>
              <a:gd name="connsiteY113" fmla="*/ 5249840 h 12788521"/>
              <a:gd name="connsiteX114" fmla="*/ 3535912 w 8134071"/>
              <a:gd name="connsiteY114" fmla="*/ 4333169 h 12788521"/>
              <a:gd name="connsiteX115" fmla="*/ 4620909 w 8134071"/>
              <a:gd name="connsiteY115" fmla="*/ 4333169 h 12788521"/>
              <a:gd name="connsiteX116" fmla="*/ 5026930 w 8134071"/>
              <a:gd name="connsiteY116" fmla="*/ 5145209 h 12788521"/>
              <a:gd name="connsiteX117" fmla="*/ 4620909 w 8134071"/>
              <a:gd name="connsiteY117" fmla="*/ 5957250 h 12788521"/>
              <a:gd name="connsiteX118" fmla="*/ 3535912 w 8134071"/>
              <a:gd name="connsiteY118" fmla="*/ 5957250 h 12788521"/>
              <a:gd name="connsiteX119" fmla="*/ 3129891 w 8134071"/>
              <a:gd name="connsiteY119" fmla="*/ 5145209 h 12788521"/>
              <a:gd name="connsiteX120" fmla="*/ 5080384 w 8134071"/>
              <a:gd name="connsiteY120" fmla="*/ 3521127 h 12788521"/>
              <a:gd name="connsiteX121" fmla="*/ 6165381 w 8134071"/>
              <a:gd name="connsiteY121" fmla="*/ 3521127 h 12788521"/>
              <a:gd name="connsiteX122" fmla="*/ 6571402 w 8134071"/>
              <a:gd name="connsiteY122" fmla="*/ 4333168 h 12788521"/>
              <a:gd name="connsiteX123" fmla="*/ 6165381 w 8134071"/>
              <a:gd name="connsiteY123" fmla="*/ 5145209 h 12788521"/>
              <a:gd name="connsiteX124" fmla="*/ 5080384 w 8134071"/>
              <a:gd name="connsiteY124" fmla="*/ 5145209 h 12788521"/>
              <a:gd name="connsiteX125" fmla="*/ 4674363 w 8134071"/>
              <a:gd name="connsiteY125" fmla="*/ 4333168 h 12788521"/>
              <a:gd name="connsiteX126" fmla="*/ 1975517 w 8134071"/>
              <a:gd name="connsiteY126" fmla="*/ 3444928 h 12788521"/>
              <a:gd name="connsiteX127" fmla="*/ 3060514 w 8134071"/>
              <a:gd name="connsiteY127" fmla="*/ 3444928 h 12788521"/>
              <a:gd name="connsiteX128" fmla="*/ 3466535 w 8134071"/>
              <a:gd name="connsiteY128" fmla="*/ 4256969 h 12788521"/>
              <a:gd name="connsiteX129" fmla="*/ 3060514 w 8134071"/>
              <a:gd name="connsiteY129" fmla="*/ 5069011 h 12788521"/>
              <a:gd name="connsiteX130" fmla="*/ 1975517 w 8134071"/>
              <a:gd name="connsiteY130" fmla="*/ 5069011 h 12788521"/>
              <a:gd name="connsiteX131" fmla="*/ 1569496 w 8134071"/>
              <a:gd name="connsiteY131" fmla="*/ 4256969 h 12788521"/>
              <a:gd name="connsiteX132" fmla="*/ 6608933 w 8134071"/>
              <a:gd name="connsiteY132" fmla="*/ 2689748 h 12788521"/>
              <a:gd name="connsiteX133" fmla="*/ 7693930 w 8134071"/>
              <a:gd name="connsiteY133" fmla="*/ 2689748 h 12788521"/>
              <a:gd name="connsiteX134" fmla="*/ 8099951 w 8134071"/>
              <a:gd name="connsiteY134" fmla="*/ 3501790 h 12788521"/>
              <a:gd name="connsiteX135" fmla="*/ 7693930 w 8134071"/>
              <a:gd name="connsiteY135" fmla="*/ 4313832 h 12788521"/>
              <a:gd name="connsiteX136" fmla="*/ 6608933 w 8134071"/>
              <a:gd name="connsiteY136" fmla="*/ 4313832 h 12788521"/>
              <a:gd name="connsiteX137" fmla="*/ 6202912 w 8134071"/>
              <a:gd name="connsiteY137" fmla="*/ 3501790 h 12788521"/>
              <a:gd name="connsiteX138" fmla="*/ 3519989 w 8134071"/>
              <a:gd name="connsiteY138" fmla="*/ 2632885 h 12788521"/>
              <a:gd name="connsiteX139" fmla="*/ 4604986 w 8134071"/>
              <a:gd name="connsiteY139" fmla="*/ 2632885 h 12788521"/>
              <a:gd name="connsiteX140" fmla="*/ 5011007 w 8134071"/>
              <a:gd name="connsiteY140" fmla="*/ 3444928 h 12788521"/>
              <a:gd name="connsiteX141" fmla="*/ 4604986 w 8134071"/>
              <a:gd name="connsiteY141" fmla="*/ 4256969 h 12788521"/>
              <a:gd name="connsiteX142" fmla="*/ 3519989 w 8134071"/>
              <a:gd name="connsiteY142" fmla="*/ 4256969 h 12788521"/>
              <a:gd name="connsiteX143" fmla="*/ 3113968 w 8134071"/>
              <a:gd name="connsiteY143" fmla="*/ 3444928 h 12788521"/>
              <a:gd name="connsiteX144" fmla="*/ 431045 w 8134071"/>
              <a:gd name="connsiteY144" fmla="*/ 2528253 h 12788521"/>
              <a:gd name="connsiteX145" fmla="*/ 1516042 w 8134071"/>
              <a:gd name="connsiteY145" fmla="*/ 2528253 h 12788521"/>
              <a:gd name="connsiteX146" fmla="*/ 1922063 w 8134071"/>
              <a:gd name="connsiteY146" fmla="*/ 3340296 h 12788521"/>
              <a:gd name="connsiteX147" fmla="*/ 1516042 w 8134071"/>
              <a:gd name="connsiteY147" fmla="*/ 4152337 h 12788521"/>
              <a:gd name="connsiteX148" fmla="*/ 431045 w 8134071"/>
              <a:gd name="connsiteY148" fmla="*/ 4152337 h 12788521"/>
              <a:gd name="connsiteX149" fmla="*/ 25024 w 8134071"/>
              <a:gd name="connsiteY149" fmla="*/ 3340296 h 12788521"/>
              <a:gd name="connsiteX150" fmla="*/ 5064461 w 8134071"/>
              <a:gd name="connsiteY150" fmla="*/ 1820843 h 12788521"/>
              <a:gd name="connsiteX151" fmla="*/ 6149458 w 8134071"/>
              <a:gd name="connsiteY151" fmla="*/ 1820843 h 12788521"/>
              <a:gd name="connsiteX152" fmla="*/ 6555479 w 8134071"/>
              <a:gd name="connsiteY152" fmla="*/ 2632885 h 12788521"/>
              <a:gd name="connsiteX153" fmla="*/ 6149458 w 8134071"/>
              <a:gd name="connsiteY153" fmla="*/ 3444928 h 12788521"/>
              <a:gd name="connsiteX154" fmla="*/ 5064461 w 8134071"/>
              <a:gd name="connsiteY154" fmla="*/ 3444928 h 12788521"/>
              <a:gd name="connsiteX155" fmla="*/ 4658440 w 8134071"/>
              <a:gd name="connsiteY155" fmla="*/ 2632885 h 12788521"/>
              <a:gd name="connsiteX156" fmla="*/ 1975517 w 8134071"/>
              <a:gd name="connsiteY156" fmla="*/ 1716212 h 12788521"/>
              <a:gd name="connsiteX157" fmla="*/ 3060514 w 8134071"/>
              <a:gd name="connsiteY157" fmla="*/ 1716212 h 12788521"/>
              <a:gd name="connsiteX158" fmla="*/ 3466535 w 8134071"/>
              <a:gd name="connsiteY158" fmla="*/ 2528253 h 12788521"/>
              <a:gd name="connsiteX159" fmla="*/ 3060514 w 8134071"/>
              <a:gd name="connsiteY159" fmla="*/ 3340296 h 12788521"/>
              <a:gd name="connsiteX160" fmla="*/ 1975517 w 8134071"/>
              <a:gd name="connsiteY160" fmla="*/ 3340296 h 12788521"/>
              <a:gd name="connsiteX161" fmla="*/ 1569496 w 8134071"/>
              <a:gd name="connsiteY161" fmla="*/ 2528253 h 12788521"/>
              <a:gd name="connsiteX162" fmla="*/ 6608933 w 8134071"/>
              <a:gd name="connsiteY162" fmla="*/ 1008801 h 12788521"/>
              <a:gd name="connsiteX163" fmla="*/ 7693930 w 8134071"/>
              <a:gd name="connsiteY163" fmla="*/ 1008801 h 12788521"/>
              <a:gd name="connsiteX164" fmla="*/ 8099951 w 8134071"/>
              <a:gd name="connsiteY164" fmla="*/ 1820843 h 12788521"/>
              <a:gd name="connsiteX165" fmla="*/ 7693930 w 8134071"/>
              <a:gd name="connsiteY165" fmla="*/ 2632885 h 12788521"/>
              <a:gd name="connsiteX166" fmla="*/ 6608933 w 8134071"/>
              <a:gd name="connsiteY166" fmla="*/ 2632885 h 12788521"/>
              <a:gd name="connsiteX167" fmla="*/ 6202912 w 8134071"/>
              <a:gd name="connsiteY167" fmla="*/ 1820843 h 12788521"/>
              <a:gd name="connsiteX168" fmla="*/ 3519989 w 8134071"/>
              <a:gd name="connsiteY168" fmla="*/ 904170 h 12788521"/>
              <a:gd name="connsiteX169" fmla="*/ 4604986 w 8134071"/>
              <a:gd name="connsiteY169" fmla="*/ 904170 h 12788521"/>
              <a:gd name="connsiteX170" fmla="*/ 5011007 w 8134071"/>
              <a:gd name="connsiteY170" fmla="*/ 1716212 h 12788521"/>
              <a:gd name="connsiteX171" fmla="*/ 4604986 w 8134071"/>
              <a:gd name="connsiteY171" fmla="*/ 2528254 h 12788521"/>
              <a:gd name="connsiteX172" fmla="*/ 3519989 w 8134071"/>
              <a:gd name="connsiteY172" fmla="*/ 2528254 h 12788521"/>
              <a:gd name="connsiteX173" fmla="*/ 3113968 w 8134071"/>
              <a:gd name="connsiteY173" fmla="*/ 1716212 h 12788521"/>
              <a:gd name="connsiteX174" fmla="*/ 5064461 w 8134071"/>
              <a:gd name="connsiteY174" fmla="*/ 92129 h 12788521"/>
              <a:gd name="connsiteX175" fmla="*/ 6149458 w 8134071"/>
              <a:gd name="connsiteY175" fmla="*/ 92129 h 12788521"/>
              <a:gd name="connsiteX176" fmla="*/ 6555479 w 8134071"/>
              <a:gd name="connsiteY176" fmla="*/ 904170 h 12788521"/>
              <a:gd name="connsiteX177" fmla="*/ 6149458 w 8134071"/>
              <a:gd name="connsiteY177" fmla="*/ 1716212 h 12788521"/>
              <a:gd name="connsiteX178" fmla="*/ 5064461 w 8134071"/>
              <a:gd name="connsiteY178" fmla="*/ 1716212 h 12788521"/>
              <a:gd name="connsiteX179" fmla="*/ 4658440 w 8134071"/>
              <a:gd name="connsiteY179" fmla="*/ 904170 h 12788521"/>
              <a:gd name="connsiteX180" fmla="*/ 1957318 w 8134071"/>
              <a:gd name="connsiteY180" fmla="*/ 0 h 12788521"/>
              <a:gd name="connsiteX181" fmla="*/ 3042315 w 8134071"/>
              <a:gd name="connsiteY181" fmla="*/ 0 h 12788521"/>
              <a:gd name="connsiteX182" fmla="*/ 3448336 w 8134071"/>
              <a:gd name="connsiteY182" fmla="*/ 812042 h 12788521"/>
              <a:gd name="connsiteX183" fmla="*/ 3042315 w 8134071"/>
              <a:gd name="connsiteY183" fmla="*/ 1624084 h 12788521"/>
              <a:gd name="connsiteX184" fmla="*/ 1957318 w 8134071"/>
              <a:gd name="connsiteY184" fmla="*/ 1624084 h 12788521"/>
              <a:gd name="connsiteX185" fmla="*/ 1551297 w 8134071"/>
              <a:gd name="connsiteY185" fmla="*/ 812042 h 12788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</a:cxnLst>
            <a:rect l="l" t="t" r="r" b="b"/>
            <a:pathLst>
              <a:path w="8134071" h="12788521">
                <a:moveTo>
                  <a:pt x="3494966" y="11164437"/>
                </a:moveTo>
                <a:lnTo>
                  <a:pt x="4579963" y="11164437"/>
                </a:lnTo>
                <a:lnTo>
                  <a:pt x="4985984" y="11976479"/>
                </a:lnTo>
                <a:lnTo>
                  <a:pt x="4579963" y="12788521"/>
                </a:lnTo>
                <a:lnTo>
                  <a:pt x="3494966" y="12788521"/>
                </a:lnTo>
                <a:lnTo>
                  <a:pt x="3088945" y="11976479"/>
                </a:lnTo>
                <a:close/>
                <a:moveTo>
                  <a:pt x="5080384" y="10371159"/>
                </a:moveTo>
                <a:lnTo>
                  <a:pt x="6165381" y="10371159"/>
                </a:lnTo>
                <a:lnTo>
                  <a:pt x="6571402" y="11183201"/>
                </a:lnTo>
                <a:lnTo>
                  <a:pt x="6165381" y="11995243"/>
                </a:lnTo>
                <a:lnTo>
                  <a:pt x="5080384" y="11995243"/>
                </a:lnTo>
                <a:lnTo>
                  <a:pt x="4674363" y="11183201"/>
                </a:lnTo>
                <a:close/>
                <a:moveTo>
                  <a:pt x="1944808" y="10274491"/>
                </a:moveTo>
                <a:lnTo>
                  <a:pt x="3029805" y="10274491"/>
                </a:lnTo>
                <a:lnTo>
                  <a:pt x="3435826" y="11086533"/>
                </a:lnTo>
                <a:lnTo>
                  <a:pt x="3029805" y="11898575"/>
                </a:lnTo>
                <a:lnTo>
                  <a:pt x="1944808" y="11898575"/>
                </a:lnTo>
                <a:lnTo>
                  <a:pt x="1538787" y="11086533"/>
                </a:lnTo>
                <a:close/>
                <a:moveTo>
                  <a:pt x="6643053" y="9559117"/>
                </a:moveTo>
                <a:lnTo>
                  <a:pt x="7728050" y="9559117"/>
                </a:lnTo>
                <a:lnTo>
                  <a:pt x="8134071" y="10371159"/>
                </a:lnTo>
                <a:lnTo>
                  <a:pt x="7728050" y="11183201"/>
                </a:lnTo>
                <a:lnTo>
                  <a:pt x="6643053" y="11183201"/>
                </a:lnTo>
                <a:lnTo>
                  <a:pt x="6237032" y="10371159"/>
                </a:lnTo>
                <a:close/>
                <a:moveTo>
                  <a:pt x="3507477" y="9464153"/>
                </a:moveTo>
                <a:lnTo>
                  <a:pt x="4592474" y="9464153"/>
                </a:lnTo>
                <a:lnTo>
                  <a:pt x="4998495" y="10276195"/>
                </a:lnTo>
                <a:lnTo>
                  <a:pt x="4592474" y="11088237"/>
                </a:lnTo>
                <a:lnTo>
                  <a:pt x="3507477" y="11088237"/>
                </a:lnTo>
                <a:lnTo>
                  <a:pt x="3101456" y="10276195"/>
                </a:lnTo>
                <a:close/>
                <a:moveTo>
                  <a:pt x="406021" y="9357817"/>
                </a:moveTo>
                <a:lnTo>
                  <a:pt x="1491018" y="9357817"/>
                </a:lnTo>
                <a:lnTo>
                  <a:pt x="1897039" y="10169859"/>
                </a:lnTo>
                <a:lnTo>
                  <a:pt x="1491018" y="10981901"/>
                </a:lnTo>
                <a:lnTo>
                  <a:pt x="406021" y="10981901"/>
                </a:lnTo>
                <a:lnTo>
                  <a:pt x="0" y="10169859"/>
                </a:lnTo>
                <a:close/>
                <a:moveTo>
                  <a:pt x="5046264" y="8652111"/>
                </a:moveTo>
                <a:lnTo>
                  <a:pt x="6131261" y="8652111"/>
                </a:lnTo>
                <a:lnTo>
                  <a:pt x="6537282" y="9464153"/>
                </a:lnTo>
                <a:lnTo>
                  <a:pt x="6131261" y="10276195"/>
                </a:lnTo>
                <a:lnTo>
                  <a:pt x="5046264" y="10276195"/>
                </a:lnTo>
                <a:lnTo>
                  <a:pt x="4640243" y="9464153"/>
                </a:lnTo>
                <a:close/>
                <a:moveTo>
                  <a:pt x="1957319" y="8574207"/>
                </a:moveTo>
                <a:lnTo>
                  <a:pt x="3042316" y="8574207"/>
                </a:lnTo>
                <a:lnTo>
                  <a:pt x="3448337" y="9386249"/>
                </a:lnTo>
                <a:lnTo>
                  <a:pt x="3042316" y="10198291"/>
                </a:lnTo>
                <a:lnTo>
                  <a:pt x="1957319" y="10198291"/>
                </a:lnTo>
                <a:lnTo>
                  <a:pt x="1551298" y="9386249"/>
                </a:lnTo>
                <a:close/>
                <a:moveTo>
                  <a:pt x="6608933" y="7840069"/>
                </a:moveTo>
                <a:lnTo>
                  <a:pt x="7693930" y="7840069"/>
                </a:lnTo>
                <a:lnTo>
                  <a:pt x="8099951" y="8652111"/>
                </a:lnTo>
                <a:lnTo>
                  <a:pt x="7693930" y="9464153"/>
                </a:lnTo>
                <a:lnTo>
                  <a:pt x="6608933" y="9464153"/>
                </a:lnTo>
                <a:lnTo>
                  <a:pt x="6202912" y="8652111"/>
                </a:lnTo>
                <a:close/>
                <a:moveTo>
                  <a:pt x="3519988" y="7745105"/>
                </a:moveTo>
                <a:lnTo>
                  <a:pt x="4604985" y="7745105"/>
                </a:lnTo>
                <a:lnTo>
                  <a:pt x="5011006" y="8557147"/>
                </a:lnTo>
                <a:lnTo>
                  <a:pt x="4604985" y="9369189"/>
                </a:lnTo>
                <a:lnTo>
                  <a:pt x="3519988" y="9369189"/>
                </a:lnTo>
                <a:lnTo>
                  <a:pt x="3113967" y="8557147"/>
                </a:lnTo>
                <a:close/>
                <a:moveTo>
                  <a:pt x="418532" y="7657533"/>
                </a:moveTo>
                <a:lnTo>
                  <a:pt x="1503529" y="7657533"/>
                </a:lnTo>
                <a:lnTo>
                  <a:pt x="1909550" y="8469575"/>
                </a:lnTo>
                <a:lnTo>
                  <a:pt x="1503529" y="9281617"/>
                </a:lnTo>
                <a:lnTo>
                  <a:pt x="418532" y="9281617"/>
                </a:lnTo>
                <a:lnTo>
                  <a:pt x="12511" y="8469575"/>
                </a:lnTo>
                <a:close/>
                <a:moveTo>
                  <a:pt x="5058775" y="6933063"/>
                </a:moveTo>
                <a:lnTo>
                  <a:pt x="6143772" y="6933063"/>
                </a:lnTo>
                <a:lnTo>
                  <a:pt x="6549793" y="7745105"/>
                </a:lnTo>
                <a:lnTo>
                  <a:pt x="6143772" y="8557147"/>
                </a:lnTo>
                <a:lnTo>
                  <a:pt x="5058775" y="8557147"/>
                </a:lnTo>
                <a:lnTo>
                  <a:pt x="4652754" y="7745105"/>
                </a:lnTo>
                <a:close/>
                <a:moveTo>
                  <a:pt x="1991440" y="6873923"/>
                </a:moveTo>
                <a:lnTo>
                  <a:pt x="3076437" y="6873923"/>
                </a:lnTo>
                <a:lnTo>
                  <a:pt x="3482458" y="7685965"/>
                </a:lnTo>
                <a:lnTo>
                  <a:pt x="3076437" y="8498007"/>
                </a:lnTo>
                <a:lnTo>
                  <a:pt x="1991440" y="8498007"/>
                </a:lnTo>
                <a:lnTo>
                  <a:pt x="1585419" y="7685965"/>
                </a:lnTo>
                <a:close/>
                <a:moveTo>
                  <a:pt x="6621444" y="6121022"/>
                </a:moveTo>
                <a:lnTo>
                  <a:pt x="7706441" y="6121022"/>
                </a:lnTo>
                <a:lnTo>
                  <a:pt x="8112462" y="6933063"/>
                </a:lnTo>
                <a:lnTo>
                  <a:pt x="7706441" y="7745105"/>
                </a:lnTo>
                <a:lnTo>
                  <a:pt x="6621444" y="7745105"/>
                </a:lnTo>
                <a:lnTo>
                  <a:pt x="6215423" y="6933063"/>
                </a:lnTo>
                <a:close/>
                <a:moveTo>
                  <a:pt x="3535912" y="6061881"/>
                </a:moveTo>
                <a:lnTo>
                  <a:pt x="4620909" y="6061881"/>
                </a:lnTo>
                <a:lnTo>
                  <a:pt x="5026930" y="6873923"/>
                </a:lnTo>
                <a:lnTo>
                  <a:pt x="4620909" y="7685965"/>
                </a:lnTo>
                <a:lnTo>
                  <a:pt x="3535912" y="7685965"/>
                </a:lnTo>
                <a:lnTo>
                  <a:pt x="3129891" y="6873923"/>
                </a:lnTo>
                <a:close/>
                <a:moveTo>
                  <a:pt x="446968" y="5957250"/>
                </a:moveTo>
                <a:lnTo>
                  <a:pt x="1531965" y="5957250"/>
                </a:lnTo>
                <a:lnTo>
                  <a:pt x="1937986" y="6769291"/>
                </a:lnTo>
                <a:lnTo>
                  <a:pt x="1531965" y="7581333"/>
                </a:lnTo>
                <a:lnTo>
                  <a:pt x="446968" y="7581333"/>
                </a:lnTo>
                <a:lnTo>
                  <a:pt x="40947" y="6769291"/>
                </a:lnTo>
                <a:close/>
                <a:moveTo>
                  <a:pt x="5080384" y="5249840"/>
                </a:moveTo>
                <a:lnTo>
                  <a:pt x="6165381" y="5249840"/>
                </a:lnTo>
                <a:lnTo>
                  <a:pt x="6571402" y="6061881"/>
                </a:lnTo>
                <a:lnTo>
                  <a:pt x="6165381" y="6873923"/>
                </a:lnTo>
                <a:lnTo>
                  <a:pt x="5080384" y="6873923"/>
                </a:lnTo>
                <a:lnTo>
                  <a:pt x="4674363" y="6061881"/>
                </a:lnTo>
                <a:close/>
                <a:moveTo>
                  <a:pt x="1991440" y="5145208"/>
                </a:moveTo>
                <a:lnTo>
                  <a:pt x="3076437" y="5145208"/>
                </a:lnTo>
                <a:lnTo>
                  <a:pt x="3482458" y="5957250"/>
                </a:lnTo>
                <a:lnTo>
                  <a:pt x="3076437" y="6769291"/>
                </a:lnTo>
                <a:lnTo>
                  <a:pt x="1991440" y="6769291"/>
                </a:lnTo>
                <a:lnTo>
                  <a:pt x="1585419" y="5957250"/>
                </a:lnTo>
                <a:close/>
                <a:moveTo>
                  <a:pt x="6624856" y="4437801"/>
                </a:moveTo>
                <a:lnTo>
                  <a:pt x="7709853" y="4437801"/>
                </a:lnTo>
                <a:lnTo>
                  <a:pt x="8115874" y="5249840"/>
                </a:lnTo>
                <a:lnTo>
                  <a:pt x="7709853" y="6061881"/>
                </a:lnTo>
                <a:lnTo>
                  <a:pt x="6624856" y="6061881"/>
                </a:lnTo>
                <a:lnTo>
                  <a:pt x="6218835" y="5249840"/>
                </a:lnTo>
                <a:close/>
                <a:moveTo>
                  <a:pt x="3535912" y="4333169"/>
                </a:moveTo>
                <a:lnTo>
                  <a:pt x="4620909" y="4333169"/>
                </a:lnTo>
                <a:lnTo>
                  <a:pt x="5026930" y="5145209"/>
                </a:lnTo>
                <a:lnTo>
                  <a:pt x="4620909" y="5957250"/>
                </a:lnTo>
                <a:lnTo>
                  <a:pt x="3535912" y="5957250"/>
                </a:lnTo>
                <a:lnTo>
                  <a:pt x="3129891" y="5145209"/>
                </a:lnTo>
                <a:close/>
                <a:moveTo>
                  <a:pt x="5080384" y="3521127"/>
                </a:moveTo>
                <a:lnTo>
                  <a:pt x="6165381" y="3521127"/>
                </a:lnTo>
                <a:lnTo>
                  <a:pt x="6571402" y="4333168"/>
                </a:lnTo>
                <a:lnTo>
                  <a:pt x="6165381" y="5145209"/>
                </a:lnTo>
                <a:lnTo>
                  <a:pt x="5080384" y="5145209"/>
                </a:lnTo>
                <a:lnTo>
                  <a:pt x="4674363" y="4333168"/>
                </a:lnTo>
                <a:close/>
                <a:moveTo>
                  <a:pt x="1975517" y="3444928"/>
                </a:moveTo>
                <a:lnTo>
                  <a:pt x="3060514" y="3444928"/>
                </a:lnTo>
                <a:lnTo>
                  <a:pt x="3466535" y="4256969"/>
                </a:lnTo>
                <a:lnTo>
                  <a:pt x="3060514" y="5069011"/>
                </a:lnTo>
                <a:lnTo>
                  <a:pt x="1975517" y="5069011"/>
                </a:lnTo>
                <a:lnTo>
                  <a:pt x="1569496" y="4256969"/>
                </a:lnTo>
                <a:close/>
                <a:moveTo>
                  <a:pt x="6608933" y="2689748"/>
                </a:moveTo>
                <a:lnTo>
                  <a:pt x="7693930" y="2689748"/>
                </a:lnTo>
                <a:lnTo>
                  <a:pt x="8099951" y="3501790"/>
                </a:lnTo>
                <a:lnTo>
                  <a:pt x="7693930" y="4313832"/>
                </a:lnTo>
                <a:lnTo>
                  <a:pt x="6608933" y="4313832"/>
                </a:lnTo>
                <a:lnTo>
                  <a:pt x="6202912" y="3501790"/>
                </a:lnTo>
                <a:close/>
                <a:moveTo>
                  <a:pt x="3519989" y="2632885"/>
                </a:moveTo>
                <a:lnTo>
                  <a:pt x="4604986" y="2632885"/>
                </a:lnTo>
                <a:lnTo>
                  <a:pt x="5011007" y="3444928"/>
                </a:lnTo>
                <a:lnTo>
                  <a:pt x="4604986" y="4256969"/>
                </a:lnTo>
                <a:lnTo>
                  <a:pt x="3519989" y="4256969"/>
                </a:lnTo>
                <a:lnTo>
                  <a:pt x="3113968" y="3444928"/>
                </a:lnTo>
                <a:close/>
                <a:moveTo>
                  <a:pt x="431045" y="2528253"/>
                </a:moveTo>
                <a:lnTo>
                  <a:pt x="1516042" y="2528253"/>
                </a:lnTo>
                <a:lnTo>
                  <a:pt x="1922063" y="3340296"/>
                </a:lnTo>
                <a:lnTo>
                  <a:pt x="1516042" y="4152337"/>
                </a:lnTo>
                <a:lnTo>
                  <a:pt x="431045" y="4152337"/>
                </a:lnTo>
                <a:lnTo>
                  <a:pt x="25024" y="3340296"/>
                </a:lnTo>
                <a:close/>
                <a:moveTo>
                  <a:pt x="5064461" y="1820843"/>
                </a:moveTo>
                <a:lnTo>
                  <a:pt x="6149458" y="1820843"/>
                </a:lnTo>
                <a:lnTo>
                  <a:pt x="6555479" y="2632885"/>
                </a:lnTo>
                <a:lnTo>
                  <a:pt x="6149458" y="3444928"/>
                </a:lnTo>
                <a:lnTo>
                  <a:pt x="5064461" y="3444928"/>
                </a:lnTo>
                <a:lnTo>
                  <a:pt x="4658440" y="2632885"/>
                </a:lnTo>
                <a:close/>
                <a:moveTo>
                  <a:pt x="1975517" y="1716212"/>
                </a:moveTo>
                <a:lnTo>
                  <a:pt x="3060514" y="1716212"/>
                </a:lnTo>
                <a:lnTo>
                  <a:pt x="3466535" y="2528253"/>
                </a:lnTo>
                <a:lnTo>
                  <a:pt x="3060514" y="3340296"/>
                </a:lnTo>
                <a:lnTo>
                  <a:pt x="1975517" y="3340296"/>
                </a:lnTo>
                <a:lnTo>
                  <a:pt x="1569496" y="2528253"/>
                </a:lnTo>
                <a:close/>
                <a:moveTo>
                  <a:pt x="6608933" y="1008801"/>
                </a:moveTo>
                <a:lnTo>
                  <a:pt x="7693930" y="1008801"/>
                </a:lnTo>
                <a:lnTo>
                  <a:pt x="8099951" y="1820843"/>
                </a:lnTo>
                <a:lnTo>
                  <a:pt x="7693930" y="2632885"/>
                </a:lnTo>
                <a:lnTo>
                  <a:pt x="6608933" y="2632885"/>
                </a:lnTo>
                <a:lnTo>
                  <a:pt x="6202912" y="1820843"/>
                </a:lnTo>
                <a:close/>
                <a:moveTo>
                  <a:pt x="3519989" y="904170"/>
                </a:moveTo>
                <a:lnTo>
                  <a:pt x="4604986" y="904170"/>
                </a:lnTo>
                <a:lnTo>
                  <a:pt x="5011007" y="1716212"/>
                </a:lnTo>
                <a:lnTo>
                  <a:pt x="4604986" y="2528254"/>
                </a:lnTo>
                <a:lnTo>
                  <a:pt x="3519989" y="2528254"/>
                </a:lnTo>
                <a:lnTo>
                  <a:pt x="3113968" y="1716212"/>
                </a:lnTo>
                <a:close/>
                <a:moveTo>
                  <a:pt x="5064461" y="92129"/>
                </a:moveTo>
                <a:lnTo>
                  <a:pt x="6149458" y="92129"/>
                </a:lnTo>
                <a:lnTo>
                  <a:pt x="6555479" y="904170"/>
                </a:lnTo>
                <a:lnTo>
                  <a:pt x="6149458" y="1716212"/>
                </a:lnTo>
                <a:lnTo>
                  <a:pt x="5064461" y="1716212"/>
                </a:lnTo>
                <a:lnTo>
                  <a:pt x="4658440" y="904170"/>
                </a:lnTo>
                <a:close/>
                <a:moveTo>
                  <a:pt x="1957318" y="0"/>
                </a:moveTo>
                <a:lnTo>
                  <a:pt x="3042315" y="0"/>
                </a:lnTo>
                <a:lnTo>
                  <a:pt x="3448336" y="812042"/>
                </a:lnTo>
                <a:lnTo>
                  <a:pt x="3042315" y="1624084"/>
                </a:lnTo>
                <a:lnTo>
                  <a:pt x="1957318" y="1624084"/>
                </a:lnTo>
                <a:lnTo>
                  <a:pt x="1551297" y="81204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CFABDE-BDD3-97DA-CE2B-2A5EB4CEC966}"/>
              </a:ext>
            </a:extLst>
          </p:cNvPr>
          <p:cNvSpPr txBox="1"/>
          <p:nvPr/>
        </p:nvSpPr>
        <p:spPr>
          <a:xfrm>
            <a:off x="417094" y="625642"/>
            <a:ext cx="4530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2">
                    <a:lumMod val="75000"/>
                  </a:schemeClr>
                </a:solidFill>
              </a:rPr>
              <a:t>Introduction</a:t>
            </a: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F7B4AA2-B18C-7AEB-5990-CB41BB2C3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020" y="1745976"/>
            <a:ext cx="4123419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Overview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Cab booking systems generate vast amounts of data related to customers, drivers, and trips.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SQL helps in extracting valuable insights from this data for business decisions.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D2D103B9-BA45-FC68-4ED1-0B77B2203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818" y="5019578"/>
            <a:ext cx="5715026" cy="1292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Purpose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Understand customer booking patterns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Evaluate driver performance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Analyze business metrics like revenue trends</a:t>
            </a:r>
          </a:p>
        </p:txBody>
      </p:sp>
    </p:spTree>
    <p:extLst>
      <p:ext uri="{BB962C8B-B14F-4D97-AF65-F5344CB8AC3E}">
        <p14:creationId xmlns:p14="http://schemas.microsoft.com/office/powerpoint/2010/main" val="3890123557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06031" y="1675"/>
            <a:ext cx="9585967" cy="538947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5C8C41E-687A-7A27-2382-70F59215005E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DAE083-6866-26EE-2692-20BCECB835D3}"/>
              </a:ext>
            </a:extLst>
          </p:cNvPr>
          <p:cNvSpPr txBox="1"/>
          <p:nvPr/>
        </p:nvSpPr>
        <p:spPr>
          <a:xfrm>
            <a:off x="335902" y="2279058"/>
            <a:ext cx="227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Only 4 records have a "High" fare status.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183943-F0F1-03E2-2CC2-276526602F6E}"/>
              </a:ext>
            </a:extLst>
          </p:cNvPr>
          <p:cNvSpPr txBox="1"/>
          <p:nvPr/>
        </p:nvSpPr>
        <p:spPr>
          <a:xfrm>
            <a:off x="335901" y="3250329"/>
            <a:ext cx="2270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Indicates that most fares are within a moderate range, or pricing strategies may need to be adjusted for profitability.</a:t>
            </a:r>
          </a:p>
        </p:txBody>
      </p:sp>
    </p:spTree>
    <p:extLst>
      <p:ext uri="{BB962C8B-B14F-4D97-AF65-F5344CB8AC3E}">
        <p14:creationId xmlns:p14="http://schemas.microsoft.com/office/powerpoint/2010/main" val="3668868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874AD1-8684-042E-E7E7-7AEF1DC795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4A5478-2400-998C-D66E-CF3F5C2EEF4B}"/>
              </a:ext>
            </a:extLst>
          </p:cNvPr>
          <p:cNvSpPr txBox="1"/>
          <p:nvPr/>
        </p:nvSpPr>
        <p:spPr>
          <a:xfrm>
            <a:off x="2076450" y="762000"/>
            <a:ext cx="8229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Who are the drivers whose ratings are higher than average rating?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956E4A-E110-2B99-EB70-E08F0BAC1442}"/>
              </a:ext>
            </a:extLst>
          </p:cNvPr>
          <p:cNvSpPr txBox="1"/>
          <p:nvPr/>
        </p:nvSpPr>
        <p:spPr>
          <a:xfrm>
            <a:off x="2171700" y="4419600"/>
            <a:ext cx="81343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Analise the ratings of the diver which are higher than the average rating.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55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u" isInverted="1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6000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4" y="370225"/>
            <a:ext cx="53435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drivers who have received a rating higher than the average rating of all drivers: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*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Drivers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Rating &gt; (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AVG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(Rating)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Drivers);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09573" y="4996156"/>
            <a:ext cx="2752725" cy="8763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Query Explanation: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2002335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6000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4" y="370225"/>
            <a:ext cx="53435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drivers who have received a rating higher than the average rating of all drivers: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*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Drivers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Rating &gt; (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AVG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(Rating)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Drivers);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524375" y="4212398"/>
            <a:ext cx="7191375" cy="8763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9C6523-DCC9-3398-1D38-B714751F4E40}"/>
              </a:ext>
            </a:extLst>
          </p:cNvPr>
          <p:cNvSpPr txBox="1"/>
          <p:nvPr/>
        </p:nvSpPr>
        <p:spPr>
          <a:xfrm>
            <a:off x="4800600" y="4339227"/>
            <a:ext cx="6729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subquery </a:t>
            </a:r>
            <a:r>
              <a:rPr lang="en-US" b="1" dirty="0"/>
              <a:t>(SELECT AVG(Rating) FROM Drivers) </a:t>
            </a:r>
            <a:r>
              <a:rPr lang="en-US" dirty="0"/>
              <a:t>calculates the </a:t>
            </a:r>
            <a:r>
              <a:rPr lang="en-US" b="1" dirty="0"/>
              <a:t>average rating </a:t>
            </a:r>
            <a:r>
              <a:rPr lang="en-US" dirty="0"/>
              <a:t>of all drivers.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2968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6000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4" y="370225"/>
            <a:ext cx="53435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retrieve all drivers who have received a rating higher than the average rating of all drivers: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*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Drivers </a:t>
            </a:r>
          </a:p>
          <a:p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Rating &gt; (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AVG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(Rating) </a:t>
            </a:r>
            <a:r>
              <a:rPr lang="en-US" sz="2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 Drivers);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569619" y="5358212"/>
            <a:ext cx="7191375" cy="8763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9C6523-DCC9-3398-1D38-B714751F4E40}"/>
              </a:ext>
            </a:extLst>
          </p:cNvPr>
          <p:cNvSpPr txBox="1"/>
          <p:nvPr/>
        </p:nvSpPr>
        <p:spPr>
          <a:xfrm>
            <a:off x="4800600" y="4339227"/>
            <a:ext cx="6729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subquery </a:t>
            </a:r>
            <a:r>
              <a:rPr lang="en-US" b="1" dirty="0">
                <a:solidFill>
                  <a:schemeClr val="bg1"/>
                </a:solidFill>
              </a:rPr>
              <a:t>(SELECT AVG(Rating) FROM Drivers) </a:t>
            </a:r>
            <a:r>
              <a:rPr lang="en-US" dirty="0">
                <a:solidFill>
                  <a:schemeClr val="bg1"/>
                </a:solidFill>
              </a:rPr>
              <a:t>calculates the </a:t>
            </a:r>
            <a:r>
              <a:rPr lang="en-US" b="1" dirty="0">
                <a:solidFill>
                  <a:schemeClr val="bg1"/>
                </a:solidFill>
              </a:rPr>
              <a:t>average rating </a:t>
            </a:r>
            <a:r>
              <a:rPr lang="en-US" dirty="0">
                <a:solidFill>
                  <a:schemeClr val="bg1"/>
                </a:solidFill>
              </a:rPr>
              <a:t>of all drivers.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5B70CE-446F-E4CA-B78B-7F1BD749934B}"/>
              </a:ext>
            </a:extLst>
          </p:cNvPr>
          <p:cNvSpPr txBox="1"/>
          <p:nvPr/>
        </p:nvSpPr>
        <p:spPr>
          <a:xfrm>
            <a:off x="4800600" y="5483629"/>
            <a:ext cx="6534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outer query selects all drivers whose </a:t>
            </a:r>
            <a:r>
              <a:rPr lang="en-US" b="1" dirty="0"/>
              <a:t>Rating </a:t>
            </a:r>
            <a:r>
              <a:rPr lang="en-US" dirty="0"/>
              <a:t>is </a:t>
            </a:r>
            <a:r>
              <a:rPr lang="en-US" b="1" dirty="0"/>
              <a:t>greater than </a:t>
            </a:r>
            <a:r>
              <a:rPr lang="en-US" dirty="0"/>
              <a:t>the average.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133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1562" y="1674"/>
            <a:ext cx="9450438" cy="531327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3787AD-3B06-D119-8CD1-70EA240EFBDE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2FBD35-694D-8906-F93B-2ECF343B0B91}"/>
              </a:ext>
            </a:extLst>
          </p:cNvPr>
          <p:cNvSpPr txBox="1"/>
          <p:nvPr/>
        </p:nvSpPr>
        <p:spPr>
          <a:xfrm>
            <a:off x="335902" y="2250467"/>
            <a:ext cx="2140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Identifying drivers who received higher ratings than the average driver rating.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CD4326-F6BA-05A3-3272-E9A6933A5546}"/>
              </a:ext>
            </a:extLst>
          </p:cNvPr>
          <p:cNvSpPr txBox="1"/>
          <p:nvPr/>
        </p:nvSpPr>
        <p:spPr>
          <a:xfrm>
            <a:off x="335902" y="3570983"/>
            <a:ext cx="21405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Helps in performance evaluation and setting customer service benchmarks.</a:t>
            </a:r>
          </a:p>
        </p:txBody>
      </p:sp>
    </p:spTree>
    <p:extLst>
      <p:ext uri="{BB962C8B-B14F-4D97-AF65-F5344CB8AC3E}">
        <p14:creationId xmlns:p14="http://schemas.microsoft.com/office/powerpoint/2010/main" val="3944197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B830EA-57B1-2AD6-979E-FABF3E3D21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0D7916-CD14-23D3-1872-8EEAC8EA17A1}"/>
              </a:ext>
            </a:extLst>
          </p:cNvPr>
          <p:cNvSpPr txBox="1"/>
          <p:nvPr/>
        </p:nvSpPr>
        <p:spPr>
          <a:xfrm>
            <a:off x="2190750" y="381000"/>
            <a:ext cx="7696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What are the total fare collected by each driver?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BB5B43-429F-DB37-6228-7F85656DD773}"/>
              </a:ext>
            </a:extLst>
          </p:cNvPr>
          <p:cNvSpPr txBox="1"/>
          <p:nvPr/>
        </p:nvSpPr>
        <p:spPr>
          <a:xfrm>
            <a:off x="2171700" y="4419600"/>
            <a:ext cx="7315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Analise the fare collection of drivers. 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93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ripple dir="rd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4" y="370225"/>
            <a:ext cx="53435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get the total fare collected by each driver: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SUM</a:t>
            </a:r>
            <a:r>
              <a:rPr lang="en-US" sz="1600" b="1" dirty="0">
                <a:solidFill>
                  <a:schemeClr val="bg1"/>
                </a:solidFill>
              </a:rPr>
              <a:t>(</a:t>
            </a:r>
            <a:r>
              <a:rPr lang="en-US" sz="1600" b="1" dirty="0" err="1">
                <a:solidFill>
                  <a:schemeClr val="bg1"/>
                </a:solidFill>
              </a:rPr>
              <a:t>b.Fare</a:t>
            </a:r>
            <a:r>
              <a:rPr lang="en-US" sz="1600" b="1" dirty="0">
                <a:solidFill>
                  <a:schemeClr val="bg1"/>
                </a:solidFill>
              </a:rPr>
              <a:t>) AS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Drivers d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Cabs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C.DriverID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Bookings b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c.CabID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b.CabID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r>
              <a:rPr lang="en-US" sz="1600" b="1" dirty="0">
                <a:solidFill>
                  <a:schemeClr val="bg1"/>
                </a:solidFill>
              </a:rPr>
              <a:t> 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66724" y="4957253"/>
            <a:ext cx="2752725" cy="98927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Query Explanation: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4358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4" y="370225"/>
            <a:ext cx="53435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get the total fare collected by each driver: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SUM</a:t>
            </a:r>
            <a:r>
              <a:rPr lang="en-US" sz="1600" b="1" dirty="0">
                <a:solidFill>
                  <a:schemeClr val="bg1"/>
                </a:solidFill>
              </a:rPr>
              <a:t>(</a:t>
            </a:r>
            <a:r>
              <a:rPr lang="en-US" sz="1600" b="1" dirty="0" err="1">
                <a:solidFill>
                  <a:schemeClr val="bg1"/>
                </a:solidFill>
              </a:rPr>
              <a:t>b.Fare</a:t>
            </a:r>
            <a:r>
              <a:rPr lang="en-US" sz="1600" b="1" dirty="0">
                <a:solidFill>
                  <a:schemeClr val="bg1"/>
                </a:solidFill>
              </a:rPr>
              <a:t>) AS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Drivers d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Cabs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C.DriverID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Bookings b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c.CabID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b.CabID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r>
              <a:rPr lang="en-US" sz="1600" b="1" dirty="0">
                <a:solidFill>
                  <a:schemeClr val="bg1"/>
                </a:solidFill>
              </a:rPr>
              <a:t> 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338510" y="3695699"/>
            <a:ext cx="8262939" cy="87630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24F0FC-7196-432C-C50C-F87230D8AB67}"/>
              </a:ext>
            </a:extLst>
          </p:cNvPr>
          <p:cNvSpPr txBox="1"/>
          <p:nvPr/>
        </p:nvSpPr>
        <p:spPr>
          <a:xfrm>
            <a:off x="3562350" y="3786545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join </a:t>
            </a:r>
            <a:r>
              <a:rPr lang="en-US" b="1" dirty="0"/>
              <a:t>Drivers</a:t>
            </a:r>
            <a:r>
              <a:rPr lang="en-US" dirty="0"/>
              <a:t>, </a:t>
            </a:r>
            <a:r>
              <a:rPr lang="en-US" b="1" dirty="0"/>
              <a:t>Cabs</a:t>
            </a:r>
            <a:r>
              <a:rPr lang="en-US" dirty="0"/>
              <a:t>, and </a:t>
            </a:r>
            <a:r>
              <a:rPr lang="en-US" b="1" dirty="0"/>
              <a:t>Bookings</a:t>
            </a:r>
            <a:r>
              <a:rPr lang="en-US" dirty="0"/>
              <a:t> to connect drivers with their cab bookings.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0976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4" y="370225"/>
            <a:ext cx="53435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get the total fare collected by each driver: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SUM</a:t>
            </a:r>
            <a:r>
              <a:rPr lang="en-US" sz="1600" b="1" dirty="0">
                <a:solidFill>
                  <a:schemeClr val="bg1"/>
                </a:solidFill>
              </a:rPr>
              <a:t>(</a:t>
            </a:r>
            <a:r>
              <a:rPr lang="en-US" sz="1600" b="1" dirty="0" err="1">
                <a:solidFill>
                  <a:schemeClr val="bg1"/>
                </a:solidFill>
              </a:rPr>
              <a:t>b.Fare</a:t>
            </a:r>
            <a:r>
              <a:rPr lang="en-US" sz="1600" b="1" dirty="0">
                <a:solidFill>
                  <a:schemeClr val="bg1"/>
                </a:solidFill>
              </a:rPr>
              <a:t>) AS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Drivers d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Cabs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C.DriverID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Bookings b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c.CabID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b.CabID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r>
              <a:rPr lang="en-US" sz="1600" b="1" dirty="0">
                <a:solidFill>
                  <a:schemeClr val="bg1"/>
                </a:solidFill>
              </a:rPr>
              <a:t> 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419475" y="4432876"/>
            <a:ext cx="3838576" cy="64633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24F0FC-7196-432C-C50C-F87230D8AB67}"/>
              </a:ext>
            </a:extLst>
          </p:cNvPr>
          <p:cNvSpPr txBox="1"/>
          <p:nvPr/>
        </p:nvSpPr>
        <p:spPr>
          <a:xfrm>
            <a:off x="3562350" y="3786545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join </a:t>
            </a:r>
            <a:r>
              <a:rPr lang="en-US" b="1" dirty="0">
                <a:solidFill>
                  <a:schemeClr val="bg1"/>
                </a:solidFill>
              </a:rPr>
              <a:t>Drivers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Cabs</a:t>
            </a:r>
            <a:r>
              <a:rPr lang="en-US" dirty="0">
                <a:solidFill>
                  <a:schemeClr val="bg1"/>
                </a:solidFill>
              </a:rPr>
              <a:t>, and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 to connect drivers with their cab bookings.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CCEC49-C6DE-4A87-6991-CFF9D5B72A92}"/>
              </a:ext>
            </a:extLst>
          </p:cNvPr>
          <p:cNvSpPr txBox="1"/>
          <p:nvPr/>
        </p:nvSpPr>
        <p:spPr>
          <a:xfrm>
            <a:off x="3490912" y="4561197"/>
            <a:ext cx="369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sum up the </a:t>
            </a:r>
            <a:r>
              <a:rPr lang="en-US" b="1" dirty="0"/>
              <a:t>Fare</a:t>
            </a:r>
            <a:r>
              <a:rPr lang="en-US" dirty="0"/>
              <a:t> for each driver.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4831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4403D24-F605-F39C-DA20-F5B1F99438B7}"/>
              </a:ext>
            </a:extLst>
          </p:cNvPr>
          <p:cNvSpPr/>
          <p:nvPr/>
        </p:nvSpPr>
        <p:spPr>
          <a:xfrm>
            <a:off x="-112295" y="-112295"/>
            <a:ext cx="12416590" cy="71066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Picture 13" descr="A person touching a screen&#10;&#10;Description automatically generated">
            <a:extLst>
              <a:ext uri="{FF2B5EF4-FFF2-40B4-BE49-F238E27FC236}">
                <a16:creationId xmlns:a16="http://schemas.microsoft.com/office/drawing/2014/main" id="{ED0C0309-8CF1-D3E7-5FC1-AF6154525D2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12295" y="-549442"/>
            <a:ext cx="12416590" cy="7543800"/>
          </a:xfrm>
          <a:prstGeom prst="rect">
            <a:avLst/>
          </a:prstGeom>
        </p:spPr>
      </p:pic>
      <p:sp>
        <p:nvSpPr>
          <p:cNvPr id="11" name="Flowchart: Magnetic Disk 10">
            <a:extLst>
              <a:ext uri="{FF2B5EF4-FFF2-40B4-BE49-F238E27FC236}">
                <a16:creationId xmlns:a16="http://schemas.microsoft.com/office/drawing/2014/main" id="{76967D88-6E23-7788-FA43-1D93842CF3B2}"/>
              </a:ext>
            </a:extLst>
          </p:cNvPr>
          <p:cNvSpPr/>
          <p:nvPr/>
        </p:nvSpPr>
        <p:spPr>
          <a:xfrm>
            <a:off x="8791074" y="5430253"/>
            <a:ext cx="2069432" cy="994610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>
            <a:headEnd type="none" w="med" len="med"/>
            <a:tailEnd type="none" w="med" len="med"/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Feedback</a:t>
            </a:r>
            <a:endParaRPr lang="en-IN" b="1" dirty="0">
              <a:solidFill>
                <a:schemeClr val="bg1"/>
              </a:solidFill>
              <a:effectLst>
                <a:glow rad="228600">
                  <a:srgbClr val="FFC000">
                    <a:alpha val="40000"/>
                  </a:srgbClr>
                </a:glow>
              </a:effectLst>
            </a:endParaRPr>
          </a:p>
        </p:txBody>
      </p:sp>
      <p:sp>
        <p:nvSpPr>
          <p:cNvPr id="10" name="Flowchart: Magnetic Disk 9">
            <a:extLst>
              <a:ext uri="{FF2B5EF4-FFF2-40B4-BE49-F238E27FC236}">
                <a16:creationId xmlns:a16="http://schemas.microsoft.com/office/drawing/2014/main" id="{16BF2408-8C76-27CB-DC9A-CCCF1D2054BD}"/>
              </a:ext>
            </a:extLst>
          </p:cNvPr>
          <p:cNvSpPr/>
          <p:nvPr/>
        </p:nvSpPr>
        <p:spPr>
          <a:xfrm>
            <a:off x="8791074" y="4628148"/>
            <a:ext cx="2069432" cy="994610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>
            <a:headEnd type="none" w="med" len="med"/>
            <a:tailEnd type="none" w="med" len="med"/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TripDetails</a:t>
            </a:r>
            <a:endParaRPr lang="en-IN" b="1" dirty="0">
              <a:solidFill>
                <a:schemeClr val="bg1"/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9" name="Flowchart: Magnetic Disk 8">
            <a:extLst>
              <a:ext uri="{FF2B5EF4-FFF2-40B4-BE49-F238E27FC236}">
                <a16:creationId xmlns:a16="http://schemas.microsoft.com/office/drawing/2014/main" id="{8D93B200-1539-4DAD-7985-8FCB0FA64515}"/>
              </a:ext>
            </a:extLst>
          </p:cNvPr>
          <p:cNvSpPr/>
          <p:nvPr/>
        </p:nvSpPr>
        <p:spPr>
          <a:xfrm>
            <a:off x="8791074" y="3814011"/>
            <a:ext cx="2069432" cy="994610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>
            <a:headEnd type="none" w="med" len="med"/>
            <a:tailEnd type="none" w="med" len="med"/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Bookings</a:t>
            </a:r>
            <a:endParaRPr lang="en-IN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8" name="Flowchart: Magnetic Disk 7">
            <a:extLst>
              <a:ext uri="{FF2B5EF4-FFF2-40B4-BE49-F238E27FC236}">
                <a16:creationId xmlns:a16="http://schemas.microsoft.com/office/drawing/2014/main" id="{E23A2D9D-8CC3-7F25-2B1E-10AAE57BD48D}"/>
              </a:ext>
            </a:extLst>
          </p:cNvPr>
          <p:cNvSpPr/>
          <p:nvPr/>
        </p:nvSpPr>
        <p:spPr>
          <a:xfrm>
            <a:off x="8791074" y="3011906"/>
            <a:ext cx="2069432" cy="994610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>
            <a:headEnd type="none" w="med" len="med"/>
            <a:tailEnd type="none" w="med" len="med"/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Cabs</a:t>
            </a:r>
            <a:endParaRPr lang="en-IN" b="1" dirty="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Flowchart: Magnetic Disk 6">
            <a:extLst>
              <a:ext uri="{FF2B5EF4-FFF2-40B4-BE49-F238E27FC236}">
                <a16:creationId xmlns:a16="http://schemas.microsoft.com/office/drawing/2014/main" id="{758386CC-B6B2-6F58-7C75-A844DBD3C001}"/>
              </a:ext>
            </a:extLst>
          </p:cNvPr>
          <p:cNvSpPr/>
          <p:nvPr/>
        </p:nvSpPr>
        <p:spPr>
          <a:xfrm>
            <a:off x="8791074" y="2197769"/>
            <a:ext cx="2069432" cy="994610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>
            <a:headEnd type="none" w="med" len="med"/>
            <a:tailEnd type="none" w="med" len="med"/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glow rad="228600">
                    <a:schemeClr val="bg2">
                      <a:alpha val="40000"/>
                    </a:schemeClr>
                  </a:glow>
                </a:effectLst>
              </a:rPr>
              <a:t>Drivers</a:t>
            </a:r>
            <a:endParaRPr lang="en-IN" b="1" dirty="0">
              <a:solidFill>
                <a:schemeClr val="bg1"/>
              </a:solidFill>
              <a:effectLst>
                <a:glow rad="228600">
                  <a:schemeClr val="bg2">
                    <a:alpha val="40000"/>
                  </a:schemeClr>
                </a:glow>
              </a:effectLst>
            </a:endParaRPr>
          </a:p>
        </p:txBody>
      </p:sp>
      <p:sp>
        <p:nvSpPr>
          <p:cNvPr id="6" name="Flowchart: Magnetic Disk 5">
            <a:extLst>
              <a:ext uri="{FF2B5EF4-FFF2-40B4-BE49-F238E27FC236}">
                <a16:creationId xmlns:a16="http://schemas.microsoft.com/office/drawing/2014/main" id="{2B44E740-E7D1-CAEE-15A3-25CD4FCF9911}"/>
              </a:ext>
            </a:extLst>
          </p:cNvPr>
          <p:cNvSpPr/>
          <p:nvPr/>
        </p:nvSpPr>
        <p:spPr>
          <a:xfrm>
            <a:off x="8791074" y="1395664"/>
            <a:ext cx="2069432" cy="994610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>
            <a:headEnd type="none" w="med" len="med"/>
            <a:tailEnd type="none" w="med" len="med"/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Customers</a:t>
            </a:r>
            <a:endParaRPr lang="en-IN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F16673-8884-3EB3-5E38-768BA9D2712E}"/>
              </a:ext>
            </a:extLst>
          </p:cNvPr>
          <p:cNvSpPr txBox="1"/>
          <p:nvPr/>
        </p:nvSpPr>
        <p:spPr>
          <a:xfrm>
            <a:off x="0" y="195335"/>
            <a:ext cx="78125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dirty="0">
                <a:solidFill>
                  <a:schemeClr val="bg2">
                    <a:lumMod val="75000"/>
                  </a:schemeClr>
                </a:solidFill>
              </a:rPr>
              <a:t>Database Schema</a:t>
            </a:r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E2EC8452-A3BE-7464-9C05-5B53DA7CF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544" y="1482747"/>
            <a:ext cx="9124621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Tables in the system: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Customers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CustomerID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Name, Email, Phone,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RegistrationDate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Drivers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DriverID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Name,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Email, Phone,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LicenseNumber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Rating,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VehicleType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Cabs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CabID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VehicleType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LicensePlate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DriverID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Bookings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BookingID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CustomerID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CabID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BookingDate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DropoffLocation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		     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PickupLocation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Fare)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TripDetails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TripID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BookingID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StartTime</a:t>
            </a:r>
            <a:r>
              <a:rPr lang="en-US" altLang="en-US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rPr>
              <a:t>, </a:t>
            </a:r>
            <a:r>
              <a:rPr lang="en-US" altLang="en-US" dirty="0" err="1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rPr>
              <a:t>EndTime</a:t>
            </a:r>
            <a:r>
              <a:rPr lang="en-US" altLang="en-US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Distance,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TripFare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Feedback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FeedbackID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CustomerID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DriverID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BookingID</a:t>
            </a:r>
            <a:r>
              <a:rPr lang="en-US" altLang="en-US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Rating, Comments, 	     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FeedbackDate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DE2F836A-809B-E4C4-13F8-C50B0096FD98}"/>
              </a:ext>
            </a:extLst>
          </p:cNvPr>
          <p:cNvSpPr/>
          <p:nvPr/>
        </p:nvSpPr>
        <p:spPr>
          <a:xfrm>
            <a:off x="10601825" y="1235242"/>
            <a:ext cx="980575" cy="5423234"/>
          </a:xfrm>
          <a:prstGeom prst="rightBrace">
            <a:avLst>
              <a:gd name="adj1" fmla="val 8333"/>
              <a:gd name="adj2" fmla="val 50451"/>
            </a:avLst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61A2B7-5950-0F8C-AC8C-C308C11ECF19}"/>
              </a:ext>
            </a:extLst>
          </p:cNvPr>
          <p:cNvSpPr txBox="1"/>
          <p:nvPr/>
        </p:nvSpPr>
        <p:spPr>
          <a:xfrm rot="5400000">
            <a:off x="9082962" y="3544851"/>
            <a:ext cx="5642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  <a:effectLst>
                  <a:glow rad="101600">
                    <a:srgbClr val="00FACA">
                      <a:alpha val="60000"/>
                    </a:srgbClr>
                  </a:glow>
                </a:effectLst>
              </a:rPr>
              <a:t>Cab_Booking_System</a:t>
            </a:r>
            <a:endParaRPr lang="en-IN" sz="3200" b="1" dirty="0">
              <a:solidFill>
                <a:schemeClr val="bg1"/>
              </a:solidFill>
              <a:effectLst>
                <a:glow rad="101600">
                  <a:srgbClr val="00FACA">
                    <a:alpha val="6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34220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/>
      </p:transition>
    </mc:Choice>
    <mc:Fallback xmlns="">
      <p:transition spd="slow">
        <p:pull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4" y="370225"/>
            <a:ext cx="53435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get the total fare collected by each driver: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SUM</a:t>
            </a:r>
            <a:r>
              <a:rPr lang="en-US" sz="1600" b="1" dirty="0">
                <a:solidFill>
                  <a:schemeClr val="bg1"/>
                </a:solidFill>
              </a:rPr>
              <a:t>(</a:t>
            </a:r>
            <a:r>
              <a:rPr lang="en-US" sz="1600" b="1" dirty="0" err="1">
                <a:solidFill>
                  <a:schemeClr val="bg1"/>
                </a:solidFill>
              </a:rPr>
              <a:t>b.Fare</a:t>
            </a:r>
            <a:r>
              <a:rPr lang="en-US" sz="1600" b="1" dirty="0">
                <a:solidFill>
                  <a:schemeClr val="bg1"/>
                </a:solidFill>
              </a:rPr>
              <a:t>) AS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Drivers d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Cabs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C.DriverID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Bookings b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c.CabID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b.CabID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r>
              <a:rPr lang="en-US" sz="1600" b="1" dirty="0">
                <a:solidFill>
                  <a:schemeClr val="bg1"/>
                </a:solidFill>
              </a:rPr>
              <a:t> 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524248" y="4975209"/>
            <a:ext cx="6381752" cy="52322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24F0FC-7196-432C-C50C-F87230D8AB67}"/>
              </a:ext>
            </a:extLst>
          </p:cNvPr>
          <p:cNvSpPr txBox="1"/>
          <p:nvPr/>
        </p:nvSpPr>
        <p:spPr>
          <a:xfrm>
            <a:off x="3562350" y="3786545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join </a:t>
            </a:r>
            <a:r>
              <a:rPr lang="en-US" b="1" dirty="0">
                <a:solidFill>
                  <a:schemeClr val="bg1"/>
                </a:solidFill>
              </a:rPr>
              <a:t>Drivers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Cabs</a:t>
            </a:r>
            <a:r>
              <a:rPr lang="en-US" dirty="0">
                <a:solidFill>
                  <a:schemeClr val="bg1"/>
                </a:solidFill>
              </a:rPr>
              <a:t>, and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 to connect drivers with their cab bookings.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CCEC49-C6DE-4A87-6991-CFF9D5B72A92}"/>
              </a:ext>
            </a:extLst>
          </p:cNvPr>
          <p:cNvSpPr txBox="1"/>
          <p:nvPr/>
        </p:nvSpPr>
        <p:spPr>
          <a:xfrm>
            <a:off x="3490912" y="4561197"/>
            <a:ext cx="369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sum up the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dirty="0">
                <a:solidFill>
                  <a:schemeClr val="bg1"/>
                </a:solidFill>
              </a:rPr>
              <a:t> for each driver.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A38414-870D-4442-E5AE-0A293E316B16}"/>
              </a:ext>
            </a:extLst>
          </p:cNvPr>
          <p:cNvSpPr txBox="1"/>
          <p:nvPr/>
        </p:nvSpPr>
        <p:spPr>
          <a:xfrm>
            <a:off x="3524248" y="5055429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GROUP BY </a:t>
            </a:r>
            <a:r>
              <a:rPr lang="en-US" dirty="0"/>
              <a:t>ensures we calculate the </a:t>
            </a:r>
            <a:r>
              <a:rPr lang="en-US" b="1" dirty="0"/>
              <a:t>total</a:t>
            </a:r>
            <a:r>
              <a:rPr lang="en-US" dirty="0"/>
              <a:t> </a:t>
            </a:r>
            <a:r>
              <a:rPr lang="en-US" b="1" dirty="0"/>
              <a:t>fare</a:t>
            </a:r>
            <a:r>
              <a:rPr lang="en-US" dirty="0"/>
              <a:t> per driver.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9293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4" y="370225"/>
            <a:ext cx="53435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get the total fare collected by each driver: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SUM</a:t>
            </a:r>
            <a:r>
              <a:rPr lang="en-US" sz="1600" b="1" dirty="0">
                <a:solidFill>
                  <a:schemeClr val="bg1"/>
                </a:solidFill>
              </a:rPr>
              <a:t>(</a:t>
            </a:r>
            <a:r>
              <a:rPr lang="en-US" sz="1600" b="1" dirty="0" err="1">
                <a:solidFill>
                  <a:schemeClr val="bg1"/>
                </a:solidFill>
              </a:rPr>
              <a:t>b.Fare</a:t>
            </a:r>
            <a:r>
              <a:rPr lang="en-US" sz="1600" b="1" dirty="0">
                <a:solidFill>
                  <a:schemeClr val="bg1"/>
                </a:solidFill>
              </a:rPr>
              <a:t>) AS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Drivers d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Cabs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C.DriverID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Bookings b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c.CabID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b.CabID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r>
              <a:rPr lang="en-US" sz="1600" b="1" dirty="0">
                <a:solidFill>
                  <a:schemeClr val="bg1"/>
                </a:solidFill>
              </a:rPr>
              <a:t> 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24F0FC-7196-432C-C50C-F87230D8AB67}"/>
              </a:ext>
            </a:extLst>
          </p:cNvPr>
          <p:cNvSpPr txBox="1"/>
          <p:nvPr/>
        </p:nvSpPr>
        <p:spPr>
          <a:xfrm>
            <a:off x="3562350" y="3786545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join </a:t>
            </a:r>
            <a:r>
              <a:rPr lang="en-US" b="1" dirty="0">
                <a:solidFill>
                  <a:schemeClr val="bg1"/>
                </a:solidFill>
              </a:rPr>
              <a:t>Drivers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Cabs</a:t>
            </a:r>
            <a:r>
              <a:rPr lang="en-US" dirty="0">
                <a:solidFill>
                  <a:schemeClr val="bg1"/>
                </a:solidFill>
              </a:rPr>
              <a:t>, and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 to connect drivers with their cab bookings.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CCEC49-C6DE-4A87-6991-CFF9D5B72A92}"/>
              </a:ext>
            </a:extLst>
          </p:cNvPr>
          <p:cNvSpPr txBox="1"/>
          <p:nvPr/>
        </p:nvSpPr>
        <p:spPr>
          <a:xfrm>
            <a:off x="3490912" y="4561197"/>
            <a:ext cx="369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sum up the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dirty="0">
                <a:solidFill>
                  <a:schemeClr val="bg1"/>
                </a:solidFill>
              </a:rPr>
              <a:t> for each driver.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A38414-870D-4442-E5AE-0A293E316B16}"/>
              </a:ext>
            </a:extLst>
          </p:cNvPr>
          <p:cNvSpPr txBox="1"/>
          <p:nvPr/>
        </p:nvSpPr>
        <p:spPr>
          <a:xfrm>
            <a:off x="3524248" y="5055429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GROUP BY </a:t>
            </a:r>
            <a:r>
              <a:rPr lang="en-US" dirty="0">
                <a:solidFill>
                  <a:schemeClr val="bg1"/>
                </a:solidFill>
              </a:rPr>
              <a:t>ensures we calculate the </a:t>
            </a:r>
            <a:r>
              <a:rPr lang="en-US" b="1" dirty="0">
                <a:solidFill>
                  <a:schemeClr val="bg1"/>
                </a:solidFill>
              </a:rPr>
              <a:t>total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dirty="0">
                <a:solidFill>
                  <a:schemeClr val="bg1"/>
                </a:solidFill>
              </a:rPr>
              <a:t> per driver.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5A81073-F54D-E57B-A1A1-D0912D73A0D9}"/>
              </a:ext>
            </a:extLst>
          </p:cNvPr>
          <p:cNvSpPr/>
          <p:nvPr/>
        </p:nvSpPr>
        <p:spPr>
          <a:xfrm>
            <a:off x="3524247" y="5544582"/>
            <a:ext cx="8496301" cy="726551"/>
          </a:xfrm>
          <a:prstGeom prst="roundRect">
            <a:avLst/>
          </a:prstGeom>
          <a:solidFill>
            <a:srgbClr val="FF4B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466550-693E-8FA8-755B-6BE85421B108}"/>
              </a:ext>
            </a:extLst>
          </p:cNvPr>
          <p:cNvSpPr txBox="1"/>
          <p:nvPr/>
        </p:nvSpPr>
        <p:spPr>
          <a:xfrm>
            <a:off x="3524248" y="5624803"/>
            <a:ext cx="8496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ORDER BY </a:t>
            </a:r>
            <a:r>
              <a:rPr lang="en-US" b="1" dirty="0" err="1"/>
              <a:t>TotalFare</a:t>
            </a:r>
            <a:r>
              <a:rPr lang="en-US" b="1" dirty="0"/>
              <a:t> DESC </a:t>
            </a:r>
            <a:r>
              <a:rPr lang="en-US" dirty="0"/>
              <a:t>sorts results in descending order (highest-earning driver first).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9904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677024" y="370225"/>
            <a:ext cx="53435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SQL query to get the total fare collected by each driver: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SUM</a:t>
            </a:r>
            <a:r>
              <a:rPr lang="en-US" sz="1600" b="1" dirty="0">
                <a:solidFill>
                  <a:schemeClr val="bg1"/>
                </a:solidFill>
              </a:rPr>
              <a:t>(</a:t>
            </a:r>
            <a:r>
              <a:rPr lang="en-US" sz="1600" b="1" dirty="0" err="1">
                <a:solidFill>
                  <a:schemeClr val="bg1"/>
                </a:solidFill>
              </a:rPr>
              <a:t>b.Fare</a:t>
            </a:r>
            <a:r>
              <a:rPr lang="en-US" sz="1600" b="1" dirty="0">
                <a:solidFill>
                  <a:schemeClr val="bg1"/>
                </a:solidFill>
              </a:rPr>
              <a:t>) AS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Drivers d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Cabs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C.DriverID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Bookings b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c.CabID</a:t>
            </a:r>
            <a:r>
              <a:rPr lang="en-US" sz="1600" b="1" dirty="0">
                <a:solidFill>
                  <a:schemeClr val="bg1"/>
                </a:solidFill>
              </a:rPr>
              <a:t> = </a:t>
            </a:r>
            <a:r>
              <a:rPr lang="en-US" sz="1600" b="1" dirty="0" err="1">
                <a:solidFill>
                  <a:schemeClr val="bg1"/>
                </a:solidFill>
              </a:rPr>
              <a:t>b.CabID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d.DriverID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d.LastName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TotalFare</a:t>
            </a:r>
            <a:r>
              <a:rPr lang="en-US" sz="1600" b="1" dirty="0">
                <a:solidFill>
                  <a:schemeClr val="bg1"/>
                </a:solidFill>
              </a:rPr>
              <a:t> 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24F0FC-7196-432C-C50C-F87230D8AB67}"/>
              </a:ext>
            </a:extLst>
          </p:cNvPr>
          <p:cNvSpPr txBox="1"/>
          <p:nvPr/>
        </p:nvSpPr>
        <p:spPr>
          <a:xfrm>
            <a:off x="3562350" y="3786545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join </a:t>
            </a:r>
            <a:r>
              <a:rPr lang="en-US" b="1" dirty="0">
                <a:solidFill>
                  <a:schemeClr val="bg1"/>
                </a:solidFill>
              </a:rPr>
              <a:t>Drivers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Cabs</a:t>
            </a:r>
            <a:r>
              <a:rPr lang="en-US" dirty="0">
                <a:solidFill>
                  <a:schemeClr val="bg1"/>
                </a:solidFill>
              </a:rPr>
              <a:t>, and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 to connect drivers with their cab bookings.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CCEC49-C6DE-4A87-6991-CFF9D5B72A92}"/>
              </a:ext>
            </a:extLst>
          </p:cNvPr>
          <p:cNvSpPr txBox="1"/>
          <p:nvPr/>
        </p:nvSpPr>
        <p:spPr>
          <a:xfrm>
            <a:off x="3490912" y="4561197"/>
            <a:ext cx="369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sum up the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dirty="0">
                <a:solidFill>
                  <a:schemeClr val="bg1"/>
                </a:solidFill>
              </a:rPr>
              <a:t> for each driver.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A38414-870D-4442-E5AE-0A293E316B16}"/>
              </a:ext>
            </a:extLst>
          </p:cNvPr>
          <p:cNvSpPr txBox="1"/>
          <p:nvPr/>
        </p:nvSpPr>
        <p:spPr>
          <a:xfrm>
            <a:off x="3524248" y="5055429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GROUP BY </a:t>
            </a:r>
            <a:r>
              <a:rPr lang="en-US" dirty="0">
                <a:solidFill>
                  <a:schemeClr val="bg1"/>
                </a:solidFill>
              </a:rPr>
              <a:t>ensures we calculate the </a:t>
            </a:r>
            <a:r>
              <a:rPr lang="en-US" b="1" dirty="0">
                <a:solidFill>
                  <a:schemeClr val="bg1"/>
                </a:solidFill>
              </a:rPr>
              <a:t>total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dirty="0">
                <a:solidFill>
                  <a:schemeClr val="bg1"/>
                </a:solidFill>
              </a:rPr>
              <a:t> per driver.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5A81073-F54D-E57B-A1A1-D0912D73A0D9}"/>
              </a:ext>
            </a:extLst>
          </p:cNvPr>
          <p:cNvSpPr/>
          <p:nvPr/>
        </p:nvSpPr>
        <p:spPr>
          <a:xfrm>
            <a:off x="3490913" y="6271134"/>
            <a:ext cx="5729287" cy="439816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466550-693E-8FA8-755B-6BE85421B108}"/>
              </a:ext>
            </a:extLst>
          </p:cNvPr>
          <p:cNvSpPr txBox="1"/>
          <p:nvPr/>
        </p:nvSpPr>
        <p:spPr>
          <a:xfrm>
            <a:off x="3524248" y="5624803"/>
            <a:ext cx="8496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ORDER BY </a:t>
            </a:r>
            <a:r>
              <a:rPr lang="en-US" b="1" dirty="0" err="1">
                <a:solidFill>
                  <a:schemeClr val="bg1"/>
                </a:solidFill>
              </a:rPr>
              <a:t>TotalFare</a:t>
            </a:r>
            <a:r>
              <a:rPr lang="en-US" b="1" dirty="0">
                <a:solidFill>
                  <a:schemeClr val="bg1"/>
                </a:solidFill>
              </a:rPr>
              <a:t> DESC </a:t>
            </a:r>
            <a:r>
              <a:rPr lang="en-US" dirty="0">
                <a:solidFill>
                  <a:schemeClr val="bg1"/>
                </a:solidFill>
              </a:rPr>
              <a:t>sorts results in descending order (highest-earning driver first).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8D047E-5785-64D8-5F2A-454B884C9CE7}"/>
              </a:ext>
            </a:extLst>
          </p:cNvPr>
          <p:cNvSpPr txBox="1"/>
          <p:nvPr/>
        </p:nvSpPr>
        <p:spPr>
          <a:xfrm>
            <a:off x="3524248" y="6271134"/>
            <a:ext cx="5695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</a:t>
            </a:r>
            <a:r>
              <a:rPr lang="en-US" b="1" dirty="0"/>
              <a:t>only count “Completed” bookings </a:t>
            </a:r>
            <a:r>
              <a:rPr lang="en-US" dirty="0"/>
              <a:t>in the total fare.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6586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28900" y="0"/>
            <a:ext cx="9563099" cy="5376618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7B2DE0-F931-4206-A8DA-64C94827D223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CA2054-D933-93F5-50DD-A7C969965ABC}"/>
              </a:ext>
            </a:extLst>
          </p:cNvPr>
          <p:cNvSpPr txBox="1"/>
          <p:nvPr/>
        </p:nvSpPr>
        <p:spPr>
          <a:xfrm>
            <a:off x="327730" y="2280733"/>
            <a:ext cx="23011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The total fare collected by each driver helps in understanding earnings distribution.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033558-AB17-B931-5059-64C70D09AC21}"/>
              </a:ext>
            </a:extLst>
          </p:cNvPr>
          <p:cNvSpPr txBox="1"/>
          <p:nvPr/>
        </p:nvSpPr>
        <p:spPr>
          <a:xfrm>
            <a:off x="327729" y="3842458"/>
            <a:ext cx="24341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Useful for driver incentives, commission calculations, and financial planning.</a:t>
            </a:r>
          </a:p>
        </p:txBody>
      </p:sp>
    </p:spTree>
    <p:extLst>
      <p:ext uri="{BB962C8B-B14F-4D97-AF65-F5344CB8AC3E}">
        <p14:creationId xmlns:p14="http://schemas.microsoft.com/office/powerpoint/2010/main" val="3774566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844A9FA-A907-5752-E055-35E05962F4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EBE6D-82FA-A0C0-6E95-3FA5730DC887}"/>
              </a:ext>
            </a:extLst>
          </p:cNvPr>
          <p:cNvSpPr txBox="1"/>
          <p:nvPr/>
        </p:nvSpPr>
        <p:spPr>
          <a:xfrm>
            <a:off x="1333500" y="666750"/>
            <a:ext cx="10287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How many bookings are completed of those who booked more than 3 times?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AB2B94-196A-FC79-3275-D578EAD9B87B}"/>
              </a:ext>
            </a:extLst>
          </p:cNvPr>
          <p:cNvSpPr txBox="1"/>
          <p:nvPr/>
        </p:nvSpPr>
        <p:spPr>
          <a:xfrm>
            <a:off x="1333500" y="4147095"/>
            <a:ext cx="10287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Analise the total number of bookings of those customers who booked cabs more than 3 times. 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410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the total number of completed bookings for each customer (only those with more than 3 completed bookings):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r>
              <a:rPr lang="en-US" sz="1600" b="1" dirty="0">
                <a:solidFill>
                  <a:schemeClr val="bg1"/>
                </a:solidFill>
              </a:rPr>
              <a:t>, COUNT(*)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Bookings b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Customers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  = </a:t>
            </a:r>
            <a:r>
              <a:rPr lang="en-US" sz="1600" b="1" dirty="0" err="1">
                <a:solidFill>
                  <a:schemeClr val="bg1"/>
                </a:solidFill>
              </a:rPr>
              <a:t>c.CustomerID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HAVING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COUNT</a:t>
            </a:r>
            <a:r>
              <a:rPr lang="en-US" sz="1600" b="1" dirty="0">
                <a:solidFill>
                  <a:schemeClr val="bg1"/>
                </a:solidFill>
              </a:rPr>
              <a:t> (*) &gt; 3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09573" y="5018912"/>
            <a:ext cx="2752725" cy="8763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Query Explanation: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938427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the total number of completed bookings for each customer (only those with more than 3 completed bookings):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r>
              <a:rPr lang="en-US" sz="1600" b="1" dirty="0">
                <a:solidFill>
                  <a:schemeClr val="bg1"/>
                </a:solidFill>
              </a:rPr>
              <a:t>, COUNT(*)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Bookings b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Customers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  = </a:t>
            </a:r>
            <a:r>
              <a:rPr lang="en-US" sz="1600" b="1" dirty="0" err="1">
                <a:solidFill>
                  <a:schemeClr val="bg1"/>
                </a:solidFill>
              </a:rPr>
              <a:t>c.CustomerID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HAVING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COUNT</a:t>
            </a:r>
            <a:r>
              <a:rPr lang="en-US" sz="1600" b="1" dirty="0">
                <a:solidFill>
                  <a:schemeClr val="bg1"/>
                </a:solidFill>
              </a:rPr>
              <a:t> (*) &gt; 3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571877" y="4107846"/>
            <a:ext cx="6095999" cy="437259"/>
          </a:xfrm>
          <a:prstGeom prst="roundRect">
            <a:avLst/>
          </a:prstGeom>
          <a:solidFill>
            <a:srgbClr val="D6FE5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11A74C-097F-D87E-9F2A-77A98A9729DD}"/>
              </a:ext>
            </a:extLst>
          </p:cNvPr>
          <p:cNvSpPr txBox="1"/>
          <p:nvPr/>
        </p:nvSpPr>
        <p:spPr>
          <a:xfrm>
            <a:off x="3733800" y="4133850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count </a:t>
            </a:r>
            <a:r>
              <a:rPr lang="en-US" b="1" dirty="0"/>
              <a:t>only completed bookings</a:t>
            </a:r>
            <a:r>
              <a:rPr lang="en-US" dirty="0"/>
              <a:t> for each customer.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6926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the total number of completed bookings for each customer (only those with more than 3 completed bookings):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r>
              <a:rPr lang="en-US" sz="1600" b="1" dirty="0">
                <a:solidFill>
                  <a:schemeClr val="bg1"/>
                </a:solidFill>
              </a:rPr>
              <a:t>, COUNT(*)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Bookings b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Customers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  = </a:t>
            </a:r>
            <a:r>
              <a:rPr lang="en-US" sz="1600" b="1" dirty="0" err="1">
                <a:solidFill>
                  <a:schemeClr val="bg1"/>
                </a:solidFill>
              </a:rPr>
              <a:t>c.CustomerID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HAVING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COUNT</a:t>
            </a:r>
            <a:r>
              <a:rPr lang="en-US" sz="1600" b="1" dirty="0">
                <a:solidFill>
                  <a:schemeClr val="bg1"/>
                </a:solidFill>
              </a:rPr>
              <a:t> (*) &gt; 3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695700" y="4519994"/>
            <a:ext cx="6095999" cy="4372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11A74C-097F-D87E-9F2A-77A98A9729DD}"/>
              </a:ext>
            </a:extLst>
          </p:cNvPr>
          <p:cNvSpPr txBox="1"/>
          <p:nvPr/>
        </p:nvSpPr>
        <p:spPr>
          <a:xfrm>
            <a:off x="3733800" y="4133850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count </a:t>
            </a:r>
            <a:r>
              <a:rPr lang="en-US" b="1" dirty="0">
                <a:solidFill>
                  <a:schemeClr val="bg1"/>
                </a:solidFill>
              </a:rPr>
              <a:t>only completed bookings</a:t>
            </a:r>
            <a:r>
              <a:rPr lang="en-US" dirty="0">
                <a:solidFill>
                  <a:schemeClr val="bg1"/>
                </a:solidFill>
              </a:rPr>
              <a:t> for each customer.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253868-9747-76E7-25AA-EB0A1063C21C}"/>
              </a:ext>
            </a:extLst>
          </p:cNvPr>
          <p:cNvSpPr txBox="1"/>
          <p:nvPr/>
        </p:nvSpPr>
        <p:spPr>
          <a:xfrm>
            <a:off x="3733800" y="4552252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GROUP</a:t>
            </a:r>
            <a:r>
              <a:rPr lang="en-US" dirty="0"/>
              <a:t> </a:t>
            </a:r>
            <a:r>
              <a:rPr lang="en-US" b="1" dirty="0"/>
              <a:t>BY</a:t>
            </a:r>
            <a:r>
              <a:rPr lang="en-US" dirty="0"/>
              <a:t> ensures we count bookings per customer.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01407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the total number of completed bookings for each customer (only those with more than 3 completed bookings):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r>
              <a:rPr lang="en-US" sz="1600" b="1" dirty="0">
                <a:solidFill>
                  <a:schemeClr val="bg1"/>
                </a:solidFill>
              </a:rPr>
              <a:t>, COUNT(*)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Bookings b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Customers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  = </a:t>
            </a:r>
            <a:r>
              <a:rPr lang="en-US" sz="1600" b="1" dirty="0" err="1">
                <a:solidFill>
                  <a:schemeClr val="bg1"/>
                </a:solidFill>
              </a:rPr>
              <a:t>c.CustomerID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HAVING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COUNT</a:t>
            </a:r>
            <a:r>
              <a:rPr lang="en-US" sz="1600" b="1" dirty="0">
                <a:solidFill>
                  <a:schemeClr val="bg1"/>
                </a:solidFill>
              </a:rPr>
              <a:t> (*) &gt; 3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733800" y="4957253"/>
            <a:ext cx="6095999" cy="437259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11A74C-097F-D87E-9F2A-77A98A9729DD}"/>
              </a:ext>
            </a:extLst>
          </p:cNvPr>
          <p:cNvSpPr txBox="1"/>
          <p:nvPr/>
        </p:nvSpPr>
        <p:spPr>
          <a:xfrm>
            <a:off x="3733800" y="4133850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count </a:t>
            </a:r>
            <a:r>
              <a:rPr lang="en-US" b="1" dirty="0">
                <a:solidFill>
                  <a:schemeClr val="bg1"/>
                </a:solidFill>
              </a:rPr>
              <a:t>only completed bookings</a:t>
            </a:r>
            <a:r>
              <a:rPr lang="en-US" dirty="0">
                <a:solidFill>
                  <a:schemeClr val="bg1"/>
                </a:solidFill>
              </a:rPr>
              <a:t> for each customer.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253868-9747-76E7-25AA-EB0A1063C21C}"/>
              </a:ext>
            </a:extLst>
          </p:cNvPr>
          <p:cNvSpPr txBox="1"/>
          <p:nvPr/>
        </p:nvSpPr>
        <p:spPr>
          <a:xfrm>
            <a:off x="3733800" y="4552252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GROUP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BY</a:t>
            </a:r>
            <a:r>
              <a:rPr lang="en-US" dirty="0">
                <a:solidFill>
                  <a:schemeClr val="bg1"/>
                </a:solidFill>
              </a:rPr>
              <a:t> ensures we count bookings per customer.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D1DBA0-2F2E-94BE-AB79-582153E322AA}"/>
              </a:ext>
            </a:extLst>
          </p:cNvPr>
          <p:cNvSpPr txBox="1"/>
          <p:nvPr/>
        </p:nvSpPr>
        <p:spPr>
          <a:xfrm>
            <a:off x="3733800" y="4970654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HAVING COUNT(*) &gt; 3 </a:t>
            </a:r>
            <a:r>
              <a:rPr lang="en-US" dirty="0"/>
              <a:t>filters out bookings per customer.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334359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0" y="268373"/>
            <a:ext cx="6095999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the total number of completed bookings for each customer (only those with more than 3 completed bookings):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r>
              <a:rPr lang="en-US" sz="1600" b="1" dirty="0">
                <a:solidFill>
                  <a:schemeClr val="bg1"/>
                </a:solidFill>
              </a:rPr>
              <a:t>, COUNT(*)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1600" b="1" dirty="0">
                <a:solidFill>
                  <a:schemeClr val="bg1"/>
                </a:solidFill>
              </a:rPr>
              <a:t> Bookings b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1600" b="1" dirty="0">
                <a:solidFill>
                  <a:schemeClr val="bg1"/>
                </a:solidFill>
              </a:rPr>
              <a:t> Customers c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  = </a:t>
            </a:r>
            <a:r>
              <a:rPr lang="en-US" sz="1600" b="1" dirty="0" err="1">
                <a:solidFill>
                  <a:schemeClr val="bg1"/>
                </a:solidFill>
              </a:rPr>
              <a:t>c.CustomerID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b.Status</a:t>
            </a:r>
            <a:r>
              <a:rPr lang="en-US" sz="1600" b="1" dirty="0">
                <a:solidFill>
                  <a:schemeClr val="bg1"/>
                </a:solidFill>
              </a:rPr>
              <a:t> = ‘Completed’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 </a:t>
            </a:r>
            <a:r>
              <a:rPr lang="en-US" sz="1600" b="1" dirty="0" err="1">
                <a:solidFill>
                  <a:schemeClr val="bg1"/>
                </a:solidFill>
              </a:rPr>
              <a:t>b.CustomerID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c.FirstName</a:t>
            </a:r>
            <a:r>
              <a:rPr lang="en-US" sz="1600" b="1" dirty="0">
                <a:solidFill>
                  <a:schemeClr val="bg1"/>
                </a:solidFill>
              </a:rPr>
              <a:t>, </a:t>
            </a:r>
            <a:r>
              <a:rPr lang="en-US" sz="1600" b="1" dirty="0" err="1">
                <a:solidFill>
                  <a:schemeClr val="bg1"/>
                </a:solidFill>
              </a:rPr>
              <a:t>c.LastName</a:t>
            </a:r>
            <a:endParaRPr lang="en-US" sz="1600" b="1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HAVING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COUNT</a:t>
            </a:r>
            <a:r>
              <a:rPr lang="en-US" sz="1600" b="1" dirty="0">
                <a:solidFill>
                  <a:schemeClr val="bg1"/>
                </a:solidFill>
              </a:rPr>
              <a:t> (*) &gt; 3</a:t>
            </a:r>
          </a:p>
          <a:p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TotalCompletedBookings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733800" y="5389056"/>
            <a:ext cx="7796214" cy="737748"/>
          </a:xfrm>
          <a:prstGeom prst="roundRect">
            <a:avLst/>
          </a:prstGeom>
          <a:solidFill>
            <a:srgbClr val="00FAC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11A74C-097F-D87E-9F2A-77A98A9729DD}"/>
              </a:ext>
            </a:extLst>
          </p:cNvPr>
          <p:cNvSpPr txBox="1"/>
          <p:nvPr/>
        </p:nvSpPr>
        <p:spPr>
          <a:xfrm>
            <a:off x="3733800" y="4133850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count </a:t>
            </a:r>
            <a:r>
              <a:rPr lang="en-US" b="1" dirty="0">
                <a:solidFill>
                  <a:schemeClr val="bg1"/>
                </a:solidFill>
              </a:rPr>
              <a:t>only completed bookings</a:t>
            </a:r>
            <a:r>
              <a:rPr lang="en-US" dirty="0">
                <a:solidFill>
                  <a:schemeClr val="bg1"/>
                </a:solidFill>
              </a:rPr>
              <a:t> for each customer.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253868-9747-76E7-25AA-EB0A1063C21C}"/>
              </a:ext>
            </a:extLst>
          </p:cNvPr>
          <p:cNvSpPr txBox="1"/>
          <p:nvPr/>
        </p:nvSpPr>
        <p:spPr>
          <a:xfrm>
            <a:off x="3733800" y="4552252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GROUP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BY</a:t>
            </a:r>
            <a:r>
              <a:rPr lang="en-US" dirty="0">
                <a:solidFill>
                  <a:schemeClr val="bg1"/>
                </a:solidFill>
              </a:rPr>
              <a:t> ensures we count bookings per customer.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D1DBA0-2F2E-94BE-AB79-582153E322AA}"/>
              </a:ext>
            </a:extLst>
          </p:cNvPr>
          <p:cNvSpPr txBox="1"/>
          <p:nvPr/>
        </p:nvSpPr>
        <p:spPr>
          <a:xfrm>
            <a:off x="3733800" y="4970654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HAVING COUNT(*) &gt; 3 </a:t>
            </a:r>
            <a:r>
              <a:rPr lang="en-US" dirty="0">
                <a:solidFill>
                  <a:schemeClr val="bg1"/>
                </a:solidFill>
              </a:rPr>
              <a:t>filters out bookings per customer.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45B0C7-A241-3C94-1B23-C7C932417118}"/>
              </a:ext>
            </a:extLst>
          </p:cNvPr>
          <p:cNvSpPr txBox="1"/>
          <p:nvPr/>
        </p:nvSpPr>
        <p:spPr>
          <a:xfrm>
            <a:off x="3733800" y="5480473"/>
            <a:ext cx="7796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ORDER BY </a:t>
            </a:r>
            <a:r>
              <a:rPr lang="en-US" b="1" dirty="0" err="1"/>
              <a:t>TotalCompletedBookings</a:t>
            </a:r>
            <a:r>
              <a:rPr lang="en-US" b="1" dirty="0"/>
              <a:t> DESC </a:t>
            </a:r>
            <a:r>
              <a:rPr lang="en-US" dirty="0"/>
              <a:t>sorts results from most to least frequent customers.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542847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45D2DD-B544-07A3-73F0-39A983B20C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7C5471D-13D0-4963-EA86-FAD1030B04E9}"/>
              </a:ext>
            </a:extLst>
          </p:cNvPr>
          <p:cNvSpPr/>
          <p:nvPr/>
        </p:nvSpPr>
        <p:spPr>
          <a:xfrm>
            <a:off x="1131256" y="-16038"/>
            <a:ext cx="2340000" cy="6876000"/>
          </a:xfrm>
          <a:custGeom>
            <a:avLst/>
            <a:gdLst>
              <a:gd name="connsiteX0" fmla="*/ 0 w 2326484"/>
              <a:gd name="connsiteY0" fmla="*/ 0 h 6858000"/>
              <a:gd name="connsiteX1" fmla="*/ 2106000 w 2326484"/>
              <a:gd name="connsiteY1" fmla="*/ 0 h 6858000"/>
              <a:gd name="connsiteX2" fmla="*/ 2106000 w 2326484"/>
              <a:gd name="connsiteY2" fmla="*/ 5304097 h 6858000"/>
              <a:gd name="connsiteX3" fmla="*/ 2326484 w 2326484"/>
              <a:gd name="connsiteY3" fmla="*/ 5723020 h 6858000"/>
              <a:gd name="connsiteX4" fmla="*/ 2106000 w 2326484"/>
              <a:gd name="connsiteY4" fmla="*/ 6141942 h 6858000"/>
              <a:gd name="connsiteX5" fmla="*/ 2106000 w 2326484"/>
              <a:gd name="connsiteY5" fmla="*/ 6858000 h 6858000"/>
              <a:gd name="connsiteX6" fmla="*/ 0 w 232648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26484" h="6858000">
                <a:moveTo>
                  <a:pt x="0" y="0"/>
                </a:moveTo>
                <a:lnTo>
                  <a:pt x="2106000" y="0"/>
                </a:lnTo>
                <a:lnTo>
                  <a:pt x="2106000" y="5304097"/>
                </a:lnTo>
                <a:lnTo>
                  <a:pt x="2326484" y="5723020"/>
                </a:lnTo>
                <a:lnTo>
                  <a:pt x="2106000" y="6141942"/>
                </a:lnTo>
                <a:lnTo>
                  <a:pt x="210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6C2649-8732-B13F-AD78-51A33C44F5CE}"/>
              </a:ext>
            </a:extLst>
          </p:cNvPr>
          <p:cNvSpPr/>
          <p:nvPr/>
        </p:nvSpPr>
        <p:spPr>
          <a:xfrm rot="5400000">
            <a:off x="-1380721" y="2257933"/>
            <a:ext cx="6876000" cy="2304000"/>
          </a:xfrm>
          <a:custGeom>
            <a:avLst/>
            <a:gdLst>
              <a:gd name="connsiteX0" fmla="*/ 0 w 6858000"/>
              <a:gd name="connsiteY0" fmla="*/ 2284183 h 2284183"/>
              <a:gd name="connsiteX1" fmla="*/ 0 w 6858000"/>
              <a:gd name="connsiteY1" fmla="*/ 232183 h 2284183"/>
              <a:gd name="connsiteX2" fmla="*/ 4367468 w 6858000"/>
              <a:gd name="connsiteY2" fmla="*/ 232183 h 2284183"/>
              <a:gd name="connsiteX3" fmla="*/ 4808618 w 6858000"/>
              <a:gd name="connsiteY3" fmla="*/ 0 h 2284183"/>
              <a:gd name="connsiteX4" fmla="*/ 5249769 w 6858000"/>
              <a:gd name="connsiteY4" fmla="*/ 232183 h 2284183"/>
              <a:gd name="connsiteX5" fmla="*/ 6858000 w 6858000"/>
              <a:gd name="connsiteY5" fmla="*/ 232183 h 2284183"/>
              <a:gd name="connsiteX6" fmla="*/ 6858000 w 6858000"/>
              <a:gd name="connsiteY6" fmla="*/ 2284183 h 22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84183">
                <a:moveTo>
                  <a:pt x="0" y="2284183"/>
                </a:moveTo>
                <a:lnTo>
                  <a:pt x="0" y="232183"/>
                </a:lnTo>
                <a:lnTo>
                  <a:pt x="4367468" y="232183"/>
                </a:lnTo>
                <a:lnTo>
                  <a:pt x="4808618" y="0"/>
                </a:lnTo>
                <a:lnTo>
                  <a:pt x="5249769" y="232183"/>
                </a:lnTo>
                <a:lnTo>
                  <a:pt x="6858000" y="232183"/>
                </a:lnTo>
                <a:lnTo>
                  <a:pt x="6858000" y="2284183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1CC86-C18C-3109-75C3-07E92A71A3D7}"/>
              </a:ext>
            </a:extLst>
          </p:cNvPr>
          <p:cNvSpPr/>
          <p:nvPr/>
        </p:nvSpPr>
        <p:spPr>
          <a:xfrm rot="5400000">
            <a:off x="-1642698" y="2251962"/>
            <a:ext cx="6912000" cy="2340000"/>
          </a:xfrm>
          <a:custGeom>
            <a:avLst/>
            <a:gdLst>
              <a:gd name="connsiteX0" fmla="*/ 0 w 6858000"/>
              <a:gd name="connsiteY0" fmla="*/ 2299485 h 2299485"/>
              <a:gd name="connsiteX1" fmla="*/ 0 w 6858000"/>
              <a:gd name="connsiteY1" fmla="*/ 247485 h 2299485"/>
              <a:gd name="connsiteX2" fmla="*/ 3452995 w 6858000"/>
              <a:gd name="connsiteY2" fmla="*/ 247485 h 2299485"/>
              <a:gd name="connsiteX3" fmla="*/ 3886202 w 6858000"/>
              <a:gd name="connsiteY3" fmla="*/ 0 h 2299485"/>
              <a:gd name="connsiteX4" fmla="*/ 4319409 w 6858000"/>
              <a:gd name="connsiteY4" fmla="*/ 247485 h 2299485"/>
              <a:gd name="connsiteX5" fmla="*/ 6858000 w 6858000"/>
              <a:gd name="connsiteY5" fmla="*/ 247485 h 2299485"/>
              <a:gd name="connsiteX6" fmla="*/ 6858000 w 6858000"/>
              <a:gd name="connsiteY6" fmla="*/ 2299485 h 2299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99485">
                <a:moveTo>
                  <a:pt x="0" y="2299485"/>
                </a:moveTo>
                <a:lnTo>
                  <a:pt x="0" y="247485"/>
                </a:lnTo>
                <a:lnTo>
                  <a:pt x="3452995" y="247485"/>
                </a:lnTo>
                <a:lnTo>
                  <a:pt x="3886202" y="0"/>
                </a:lnTo>
                <a:lnTo>
                  <a:pt x="4319409" y="247485"/>
                </a:lnTo>
                <a:lnTo>
                  <a:pt x="6858000" y="247485"/>
                </a:lnTo>
                <a:lnTo>
                  <a:pt x="6858000" y="2299485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F1CC7E-F1FE-5F86-1AE3-015EB649231C}"/>
              </a:ext>
            </a:extLst>
          </p:cNvPr>
          <p:cNvSpPr/>
          <p:nvPr/>
        </p:nvSpPr>
        <p:spPr>
          <a:xfrm rot="5400000">
            <a:off x="-1893812" y="2289129"/>
            <a:ext cx="6912000" cy="2289723"/>
          </a:xfrm>
          <a:custGeom>
            <a:avLst/>
            <a:gdLst>
              <a:gd name="connsiteX0" fmla="*/ 0 w 6858000"/>
              <a:gd name="connsiteY0" fmla="*/ 2289723 h 2289723"/>
              <a:gd name="connsiteX1" fmla="*/ 0 w 6858000"/>
              <a:gd name="connsiteY1" fmla="*/ 237723 h 2289723"/>
              <a:gd name="connsiteX2" fmla="*/ 2512108 w 6858000"/>
              <a:gd name="connsiteY2" fmla="*/ 237723 h 2289723"/>
              <a:gd name="connsiteX3" fmla="*/ 2963782 w 6858000"/>
              <a:gd name="connsiteY3" fmla="*/ 0 h 2289723"/>
              <a:gd name="connsiteX4" fmla="*/ 3415456 w 6858000"/>
              <a:gd name="connsiteY4" fmla="*/ 237723 h 2289723"/>
              <a:gd name="connsiteX5" fmla="*/ 6858000 w 6858000"/>
              <a:gd name="connsiteY5" fmla="*/ 237723 h 2289723"/>
              <a:gd name="connsiteX6" fmla="*/ 6858000 w 6858000"/>
              <a:gd name="connsiteY6" fmla="*/ 2289723 h 2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89723">
                <a:moveTo>
                  <a:pt x="0" y="2289723"/>
                </a:moveTo>
                <a:lnTo>
                  <a:pt x="0" y="237723"/>
                </a:lnTo>
                <a:lnTo>
                  <a:pt x="2512108" y="237723"/>
                </a:lnTo>
                <a:lnTo>
                  <a:pt x="2963782" y="0"/>
                </a:lnTo>
                <a:lnTo>
                  <a:pt x="3415456" y="237723"/>
                </a:lnTo>
                <a:lnTo>
                  <a:pt x="6858000" y="237723"/>
                </a:lnTo>
                <a:lnTo>
                  <a:pt x="6858000" y="228972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E032113-240A-585F-DE05-AFA2EB5A9C6E}"/>
              </a:ext>
            </a:extLst>
          </p:cNvPr>
          <p:cNvSpPr/>
          <p:nvPr/>
        </p:nvSpPr>
        <p:spPr>
          <a:xfrm rot="5400000">
            <a:off x="-2132177" y="2341675"/>
            <a:ext cx="6948000" cy="2220631"/>
          </a:xfrm>
          <a:custGeom>
            <a:avLst/>
            <a:gdLst>
              <a:gd name="connsiteX0" fmla="*/ 0 w 6858000"/>
              <a:gd name="connsiteY0" fmla="*/ 2220631 h 2220631"/>
              <a:gd name="connsiteX1" fmla="*/ 0 w 6858000"/>
              <a:gd name="connsiteY1" fmla="*/ 240631 h 2220631"/>
              <a:gd name="connsiteX2" fmla="*/ 1592183 w 6858000"/>
              <a:gd name="connsiteY2" fmla="*/ 240631 h 2220631"/>
              <a:gd name="connsiteX3" fmla="*/ 2049382 w 6858000"/>
              <a:gd name="connsiteY3" fmla="*/ 0 h 2220631"/>
              <a:gd name="connsiteX4" fmla="*/ 2506581 w 6858000"/>
              <a:gd name="connsiteY4" fmla="*/ 240631 h 2220631"/>
              <a:gd name="connsiteX5" fmla="*/ 6858000 w 6858000"/>
              <a:gd name="connsiteY5" fmla="*/ 240631 h 2220631"/>
              <a:gd name="connsiteX6" fmla="*/ 6858000 w 6858000"/>
              <a:gd name="connsiteY6" fmla="*/ 2220631 h 2220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20631">
                <a:moveTo>
                  <a:pt x="0" y="2220631"/>
                </a:moveTo>
                <a:lnTo>
                  <a:pt x="0" y="240631"/>
                </a:lnTo>
                <a:lnTo>
                  <a:pt x="1592183" y="240631"/>
                </a:lnTo>
                <a:lnTo>
                  <a:pt x="2049382" y="0"/>
                </a:lnTo>
                <a:lnTo>
                  <a:pt x="2506581" y="240631"/>
                </a:lnTo>
                <a:lnTo>
                  <a:pt x="6858000" y="240631"/>
                </a:lnTo>
                <a:lnTo>
                  <a:pt x="6858000" y="2220631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5421863-A36D-1719-671F-D5E454032639}"/>
              </a:ext>
            </a:extLst>
          </p:cNvPr>
          <p:cNvSpPr/>
          <p:nvPr/>
        </p:nvSpPr>
        <p:spPr>
          <a:xfrm rot="5400000">
            <a:off x="-2363404" y="2317990"/>
            <a:ext cx="6912000" cy="2232000"/>
          </a:xfrm>
          <a:custGeom>
            <a:avLst/>
            <a:gdLst>
              <a:gd name="connsiteX0" fmla="*/ 0 w 6858000"/>
              <a:gd name="connsiteY0" fmla="*/ 2204685 h 2204685"/>
              <a:gd name="connsiteX1" fmla="*/ 0 w 6858000"/>
              <a:gd name="connsiteY1" fmla="*/ 224686 h 2204685"/>
              <a:gd name="connsiteX2" fmla="*/ 704068 w 6858000"/>
              <a:gd name="connsiteY2" fmla="*/ 224686 h 2204685"/>
              <a:gd name="connsiteX3" fmla="*/ 1130971 w 6858000"/>
              <a:gd name="connsiteY3" fmla="*/ 0 h 2204685"/>
              <a:gd name="connsiteX4" fmla="*/ 1557875 w 6858000"/>
              <a:gd name="connsiteY4" fmla="*/ 224686 h 2204685"/>
              <a:gd name="connsiteX5" fmla="*/ 6858000 w 6858000"/>
              <a:gd name="connsiteY5" fmla="*/ 224686 h 2204685"/>
              <a:gd name="connsiteX6" fmla="*/ 6858000 w 6858000"/>
              <a:gd name="connsiteY6" fmla="*/ 2204685 h 220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04685">
                <a:moveTo>
                  <a:pt x="0" y="2204685"/>
                </a:moveTo>
                <a:lnTo>
                  <a:pt x="0" y="224686"/>
                </a:lnTo>
                <a:lnTo>
                  <a:pt x="704068" y="224686"/>
                </a:lnTo>
                <a:lnTo>
                  <a:pt x="1130971" y="0"/>
                </a:lnTo>
                <a:lnTo>
                  <a:pt x="1557875" y="224686"/>
                </a:lnTo>
                <a:lnTo>
                  <a:pt x="6858000" y="224686"/>
                </a:lnTo>
                <a:lnTo>
                  <a:pt x="6858000" y="22046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341C62-B8C8-2D45-3776-6CCF4B8EE007}"/>
              </a:ext>
            </a:extLst>
          </p:cNvPr>
          <p:cNvSpPr txBox="1"/>
          <p:nvPr/>
        </p:nvSpPr>
        <p:spPr>
          <a:xfrm>
            <a:off x="4090737" y="497305"/>
            <a:ext cx="71959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2"/>
                </a:solidFill>
              </a:rPr>
              <a:t>SQL Query Tasks Overview</a:t>
            </a:r>
          </a:p>
          <a:p>
            <a:endParaRPr lang="en-IN" b="1" dirty="0">
              <a:solidFill>
                <a:schemeClr val="bg2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22887FD-C986-08F5-C7B5-26B61E4BD8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0737" y="2042952"/>
            <a:ext cx="5534526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Key SQL tasks for analysis: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Creating tables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Inserting data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Filtering and searching records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Aggregating and grouping data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Joining tables for deeper insights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Using advanced queries for complex analysis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314903"/>
      </p:ext>
    </p:extLst>
  </p:cSld>
  <p:clrMapOvr>
    <a:masterClrMapping/>
  </p:clrMapOvr>
  <p:transition spd="slow">
    <p:cover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06030" y="1675"/>
            <a:ext cx="9585970" cy="538947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684DC8-3E90-23F8-9070-DD14F45DD22F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CD49BA-FE5E-7794-DCAB-CBC2EA2A41FC}"/>
              </a:ext>
            </a:extLst>
          </p:cNvPr>
          <p:cNvSpPr txBox="1"/>
          <p:nvPr/>
        </p:nvSpPr>
        <p:spPr>
          <a:xfrm>
            <a:off x="335902" y="2230479"/>
            <a:ext cx="24683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Only two customers have completed more than three rides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Christopher Rodriguez (4 rides)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Donald Wright (4 rides)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F8650D-31F9-D8A7-10A6-F58E1324C1EE}"/>
              </a:ext>
            </a:extLst>
          </p:cNvPr>
          <p:cNvSpPr txBox="1"/>
          <p:nvPr/>
        </p:nvSpPr>
        <p:spPr>
          <a:xfrm>
            <a:off x="314705" y="4247663"/>
            <a:ext cx="24683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A loyalty program or incentives could be introduced to increase repeat bookings.</a:t>
            </a:r>
          </a:p>
        </p:txBody>
      </p:sp>
    </p:spTree>
    <p:extLst>
      <p:ext uri="{BB962C8B-B14F-4D97-AF65-F5344CB8AC3E}">
        <p14:creationId xmlns:p14="http://schemas.microsoft.com/office/powerpoint/2010/main" val="3372342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0396B4-0291-29EA-F0F0-EE48EA766C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6300CA-B15D-95FA-8C7C-9A606C2F6D60}"/>
              </a:ext>
            </a:extLst>
          </p:cNvPr>
          <p:cNvSpPr txBox="1"/>
          <p:nvPr/>
        </p:nvSpPr>
        <p:spPr>
          <a:xfrm>
            <a:off x="2362200" y="647700"/>
            <a:ext cx="79057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Who are the top 5 drivers with the highest average ratings?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93C4A4-B84E-4002-85ED-D9528762BADE}"/>
              </a:ext>
            </a:extLst>
          </p:cNvPr>
          <p:cNvSpPr txBox="1"/>
          <p:nvPr/>
        </p:nvSpPr>
        <p:spPr>
          <a:xfrm>
            <a:off x="2171700" y="4419600"/>
            <a:ext cx="7315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Analise the top 5 drivers with highest average ratings. 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028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1" y="268373"/>
            <a:ext cx="6095997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SQL query to get the top 5 Drivers with the Highest Average </a:t>
            </a:r>
            <a:r>
              <a:rPr lang="en-US" sz="3200" b="1" dirty="0" err="1">
                <a:solidFill>
                  <a:schemeClr val="bg1"/>
                </a:solidFill>
              </a:rPr>
              <a:t>Ratigs</a:t>
            </a:r>
            <a:r>
              <a:rPr lang="en-US" sz="2400" b="1" dirty="0">
                <a:solidFill>
                  <a:schemeClr val="bg1"/>
                </a:solidFill>
              </a:rPr>
              <a:t>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2000" b="1" dirty="0" err="1">
                <a:solidFill>
                  <a:schemeClr val="bg1"/>
                </a:solidFill>
              </a:rPr>
              <a:t>Drivers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FirstName,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LastName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Rating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Drivers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Rating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LIMIT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5;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09573" y="5025265"/>
            <a:ext cx="2752725" cy="87630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Query Explanation: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2244706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1" y="268373"/>
            <a:ext cx="6095997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SQL query to get the top 5 Drivers with the Highest Average </a:t>
            </a:r>
            <a:r>
              <a:rPr lang="en-US" sz="3200" b="1" dirty="0" err="1">
                <a:solidFill>
                  <a:schemeClr val="bg1"/>
                </a:solidFill>
              </a:rPr>
              <a:t>Ratigs</a:t>
            </a:r>
            <a:r>
              <a:rPr lang="en-US" sz="2400" b="1" dirty="0">
                <a:solidFill>
                  <a:schemeClr val="bg1"/>
                </a:solidFill>
              </a:rPr>
              <a:t>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2000" b="1" dirty="0" err="1">
                <a:solidFill>
                  <a:schemeClr val="bg1"/>
                </a:solidFill>
              </a:rPr>
              <a:t>Drivers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FirstName,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LastName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Rating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Drivers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Rating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LIMIT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5;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414836" y="3955876"/>
            <a:ext cx="5148264" cy="8763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933FE2-71C3-EB84-3101-91FD9CC7565B}"/>
              </a:ext>
            </a:extLst>
          </p:cNvPr>
          <p:cNvSpPr txBox="1"/>
          <p:nvPr/>
        </p:nvSpPr>
        <p:spPr>
          <a:xfrm>
            <a:off x="4705350" y="4070860"/>
            <a:ext cx="459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</a:t>
            </a:r>
            <a:r>
              <a:rPr lang="en-US" b="1" dirty="0" err="1"/>
              <a:t>DriverID</a:t>
            </a:r>
            <a:r>
              <a:rPr lang="en-US" b="1" dirty="0"/>
              <a:t>, FirstName, </a:t>
            </a:r>
            <a:r>
              <a:rPr lang="en-US" b="1" dirty="0" err="1"/>
              <a:t>LastName</a:t>
            </a:r>
            <a:r>
              <a:rPr lang="en-US" b="1" dirty="0"/>
              <a:t>, and Rating.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333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1" y="268373"/>
            <a:ext cx="6095997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SQL query to get the top 5 Drivers with the Highest Average </a:t>
            </a:r>
            <a:r>
              <a:rPr lang="en-US" sz="3200" b="1" dirty="0" err="1">
                <a:solidFill>
                  <a:schemeClr val="bg1"/>
                </a:solidFill>
              </a:rPr>
              <a:t>Ratigs</a:t>
            </a:r>
            <a:r>
              <a:rPr lang="en-US" sz="2400" b="1" dirty="0">
                <a:solidFill>
                  <a:schemeClr val="bg1"/>
                </a:solidFill>
              </a:rPr>
              <a:t>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2000" b="1" dirty="0" err="1">
                <a:solidFill>
                  <a:schemeClr val="bg1"/>
                </a:solidFill>
              </a:rPr>
              <a:t>Drivers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FirstName,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LastName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Rating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Drivers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Rating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LIMIT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5;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426743" y="4777847"/>
            <a:ext cx="5148264" cy="8763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933FE2-71C3-EB84-3101-91FD9CC7565B}"/>
              </a:ext>
            </a:extLst>
          </p:cNvPr>
          <p:cNvSpPr txBox="1"/>
          <p:nvPr/>
        </p:nvSpPr>
        <p:spPr>
          <a:xfrm>
            <a:off x="4705350" y="4070860"/>
            <a:ext cx="459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Select </a:t>
            </a:r>
            <a:r>
              <a:rPr lang="en-US" b="1" dirty="0" err="1">
                <a:solidFill>
                  <a:schemeClr val="bg1"/>
                </a:solidFill>
              </a:rPr>
              <a:t>DriverID</a:t>
            </a:r>
            <a:r>
              <a:rPr lang="en-US" b="1" dirty="0">
                <a:solidFill>
                  <a:schemeClr val="bg1"/>
                </a:solidFill>
              </a:rPr>
              <a:t>, FirstName, </a:t>
            </a:r>
            <a:r>
              <a:rPr lang="en-US" b="1" dirty="0" err="1">
                <a:solidFill>
                  <a:schemeClr val="bg1"/>
                </a:solidFill>
              </a:rPr>
              <a:t>LastName</a:t>
            </a:r>
            <a:r>
              <a:rPr lang="en-US" b="1" dirty="0">
                <a:solidFill>
                  <a:schemeClr val="bg1"/>
                </a:solidFill>
              </a:rPr>
              <a:t>, and Rating.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C2D5B4-2F26-851A-DDD8-F84AC355CCF6}"/>
              </a:ext>
            </a:extLst>
          </p:cNvPr>
          <p:cNvSpPr txBox="1"/>
          <p:nvPr/>
        </p:nvSpPr>
        <p:spPr>
          <a:xfrm>
            <a:off x="4724398" y="4892832"/>
            <a:ext cx="459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Orders the results by </a:t>
            </a:r>
            <a:r>
              <a:rPr lang="en-US" b="1" dirty="0"/>
              <a:t>Rating</a:t>
            </a:r>
            <a:r>
              <a:rPr lang="en-US" dirty="0"/>
              <a:t> in descending order (</a:t>
            </a:r>
            <a:r>
              <a:rPr lang="en-US" b="1" dirty="0"/>
              <a:t>DESC</a:t>
            </a:r>
            <a:r>
              <a:rPr lang="en-US" dirty="0"/>
              <a:t>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9313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1" y="268373"/>
            <a:ext cx="6095997" cy="3427325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SQL query to get the top 5 Drivers with the Highest Average </a:t>
            </a:r>
            <a:r>
              <a:rPr lang="en-US" sz="3200" b="1" dirty="0" err="1">
                <a:solidFill>
                  <a:schemeClr val="bg1"/>
                </a:solidFill>
              </a:rPr>
              <a:t>Ratigs</a:t>
            </a:r>
            <a:r>
              <a:rPr lang="en-US" sz="2400" b="1" dirty="0">
                <a:solidFill>
                  <a:schemeClr val="bg1"/>
                </a:solidFill>
              </a:rPr>
              <a:t>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2000" b="1" dirty="0" err="1">
                <a:solidFill>
                  <a:schemeClr val="bg1"/>
                </a:solidFill>
              </a:rPr>
              <a:t>Drivers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FirstName,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LastName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Rating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Drivers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Rating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LIMIT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5;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426743" y="5714804"/>
            <a:ext cx="4869657" cy="519565"/>
          </a:xfrm>
          <a:prstGeom prst="roundRect">
            <a:avLst/>
          </a:prstGeom>
          <a:solidFill>
            <a:srgbClr val="64BCB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933FE2-71C3-EB84-3101-91FD9CC7565B}"/>
              </a:ext>
            </a:extLst>
          </p:cNvPr>
          <p:cNvSpPr txBox="1"/>
          <p:nvPr/>
        </p:nvSpPr>
        <p:spPr>
          <a:xfrm>
            <a:off x="4705350" y="4070860"/>
            <a:ext cx="459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Select </a:t>
            </a:r>
            <a:r>
              <a:rPr lang="en-US" b="1" dirty="0" err="1">
                <a:solidFill>
                  <a:schemeClr val="bg1"/>
                </a:solidFill>
              </a:rPr>
              <a:t>DriverID</a:t>
            </a:r>
            <a:r>
              <a:rPr lang="en-US" b="1" dirty="0">
                <a:solidFill>
                  <a:schemeClr val="bg1"/>
                </a:solidFill>
              </a:rPr>
              <a:t>, FirstName, </a:t>
            </a:r>
            <a:r>
              <a:rPr lang="en-US" b="1" dirty="0" err="1">
                <a:solidFill>
                  <a:schemeClr val="bg1"/>
                </a:solidFill>
              </a:rPr>
              <a:t>LastName</a:t>
            </a:r>
            <a:r>
              <a:rPr lang="en-US" b="1" dirty="0">
                <a:solidFill>
                  <a:schemeClr val="bg1"/>
                </a:solidFill>
              </a:rPr>
              <a:t>, and Rating.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C2D5B4-2F26-851A-DDD8-F84AC355CCF6}"/>
              </a:ext>
            </a:extLst>
          </p:cNvPr>
          <p:cNvSpPr txBox="1"/>
          <p:nvPr/>
        </p:nvSpPr>
        <p:spPr>
          <a:xfrm>
            <a:off x="4724398" y="4892832"/>
            <a:ext cx="459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Orders the results by </a:t>
            </a:r>
            <a:r>
              <a:rPr lang="en-US" b="1" dirty="0">
                <a:solidFill>
                  <a:schemeClr val="bg1"/>
                </a:solidFill>
              </a:rPr>
              <a:t>Rating</a:t>
            </a:r>
            <a:r>
              <a:rPr lang="en-US" dirty="0">
                <a:solidFill>
                  <a:schemeClr val="bg1"/>
                </a:solidFill>
              </a:rPr>
              <a:t> in descending order (</a:t>
            </a:r>
            <a:r>
              <a:rPr lang="en-US" b="1" dirty="0">
                <a:solidFill>
                  <a:schemeClr val="bg1"/>
                </a:solidFill>
              </a:rPr>
              <a:t>DESC</a:t>
            </a:r>
            <a:r>
              <a:rPr lang="en-US" dirty="0">
                <a:solidFill>
                  <a:schemeClr val="bg1"/>
                </a:solidFill>
              </a:rPr>
              <a:t>).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14D23D-AAB3-0374-74B3-1A49652277B4}"/>
              </a:ext>
            </a:extLst>
          </p:cNvPr>
          <p:cNvSpPr txBox="1"/>
          <p:nvPr/>
        </p:nvSpPr>
        <p:spPr>
          <a:xfrm>
            <a:off x="4705350" y="5804968"/>
            <a:ext cx="4591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Limits the output to the </a:t>
            </a:r>
            <a:r>
              <a:rPr lang="en-US" b="1" dirty="0"/>
              <a:t>top</a:t>
            </a:r>
            <a:r>
              <a:rPr lang="en-US" dirty="0"/>
              <a:t> </a:t>
            </a:r>
            <a:r>
              <a:rPr lang="en-US" b="1" dirty="0"/>
              <a:t>5</a:t>
            </a:r>
            <a:r>
              <a:rPr lang="en-US" dirty="0"/>
              <a:t> </a:t>
            </a:r>
            <a:r>
              <a:rPr lang="en-US" b="1" dirty="0"/>
              <a:t>drivers.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92370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87068" y="0"/>
            <a:ext cx="9604929" cy="540013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14D23D-AAB3-0374-74B3-1A49652277B4}"/>
              </a:ext>
            </a:extLst>
          </p:cNvPr>
          <p:cNvSpPr txBox="1"/>
          <p:nvPr/>
        </p:nvSpPr>
        <p:spPr>
          <a:xfrm>
            <a:off x="4705350" y="5804968"/>
            <a:ext cx="4591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Limits the output to the </a:t>
            </a:r>
            <a:r>
              <a:rPr lang="en-US" b="1" dirty="0"/>
              <a:t>top</a:t>
            </a:r>
            <a:r>
              <a:rPr lang="en-US" dirty="0"/>
              <a:t> </a:t>
            </a:r>
            <a:r>
              <a:rPr lang="en-US" b="1" dirty="0"/>
              <a:t>5</a:t>
            </a:r>
            <a:r>
              <a:rPr lang="en-US" dirty="0"/>
              <a:t> </a:t>
            </a:r>
            <a:r>
              <a:rPr lang="en-US" b="1" dirty="0"/>
              <a:t>drivers.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31730-F37D-B703-6C7B-169941F660E9}"/>
              </a:ext>
            </a:extLst>
          </p:cNvPr>
          <p:cNvSpPr txBox="1"/>
          <p:nvPr/>
        </p:nvSpPr>
        <p:spPr>
          <a:xfrm>
            <a:off x="227309" y="2114557"/>
            <a:ext cx="246835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The top five drivers with the highest average rating of 4.90/5 are :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Sofia Rodriguez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Omar Ali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Lucy Chen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Aisha Mohammed</a:t>
            </a:r>
          </a:p>
          <a:p>
            <a:endParaRPr lang="en-US" sz="16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Miguel Lopez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396145-E4AB-5452-4F9E-207F3258F66D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B43755-0168-8F41-E8D7-42425FC49EAA}"/>
              </a:ext>
            </a:extLst>
          </p:cNvPr>
          <p:cNvSpPr txBox="1"/>
          <p:nvPr/>
        </p:nvSpPr>
        <p:spPr>
          <a:xfrm>
            <a:off x="208258" y="5848005"/>
            <a:ext cx="6554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This highlights drivers who provide exceptional service, which can be used for rewards, training, or customer engagement programs.</a:t>
            </a:r>
          </a:p>
        </p:txBody>
      </p:sp>
    </p:spTree>
    <p:extLst>
      <p:ext uri="{BB962C8B-B14F-4D97-AF65-F5344CB8AC3E}">
        <p14:creationId xmlns:p14="http://schemas.microsoft.com/office/powerpoint/2010/main" val="2864632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DDFFD6-686C-5101-B0E5-056F9D54D0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D7284D-D555-BC7D-A633-7A950201D6B9}"/>
              </a:ext>
            </a:extLst>
          </p:cNvPr>
          <p:cNvSpPr txBox="1"/>
          <p:nvPr/>
        </p:nvSpPr>
        <p:spPr>
          <a:xfrm>
            <a:off x="819150" y="457200"/>
            <a:ext cx="10744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What are the pickup and drop-off locations of all the Cabs? Also provide the License Plate of the cabs.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5EDE43-40FA-865E-8F87-BD37CCA397FB}"/>
              </a:ext>
            </a:extLst>
          </p:cNvPr>
          <p:cNvSpPr txBox="1"/>
          <p:nvPr/>
        </p:nvSpPr>
        <p:spPr>
          <a:xfrm>
            <a:off x="819150" y="4330720"/>
            <a:ext cx="91630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track all of our are cabs, along with there License Plate to identify them.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88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/>
      </p:transition>
    </mc:Choice>
    <mc:Fallback xmlns="">
      <p:transition spd="slow">
        <p:push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1" y="268373"/>
            <a:ext cx="6095997" cy="3427324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SQL query to get a List of All Bookings with </a:t>
            </a:r>
            <a:r>
              <a:rPr lang="en-US" sz="2800" b="1" dirty="0" err="1">
                <a:solidFill>
                  <a:schemeClr val="bg1"/>
                </a:solidFill>
              </a:rPr>
              <a:t>PickupLocation</a:t>
            </a:r>
            <a:r>
              <a:rPr lang="en-US" sz="2800" b="1" dirty="0">
                <a:solidFill>
                  <a:schemeClr val="bg1"/>
                </a:solidFill>
              </a:rPr>
              <a:t>, </a:t>
            </a:r>
            <a:r>
              <a:rPr lang="en-US" sz="2800" b="1" dirty="0" err="1">
                <a:solidFill>
                  <a:schemeClr val="bg1"/>
                </a:solidFill>
              </a:rPr>
              <a:t>DropoffLocation</a:t>
            </a:r>
            <a:r>
              <a:rPr lang="en-US" sz="2800" b="1" dirty="0">
                <a:solidFill>
                  <a:schemeClr val="bg1"/>
                </a:solidFill>
              </a:rPr>
              <a:t>, and </a:t>
            </a:r>
            <a:r>
              <a:rPr lang="en-US" sz="2800" b="1" dirty="0" err="1">
                <a:solidFill>
                  <a:schemeClr val="bg1"/>
                </a:solidFill>
              </a:rPr>
              <a:t>LicensePlate</a:t>
            </a:r>
            <a:r>
              <a:rPr lang="en-US" sz="2800" b="1" dirty="0">
                <a:solidFill>
                  <a:schemeClr val="bg1"/>
                </a:solidFill>
              </a:rPr>
              <a:t>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2000" b="1" dirty="0" err="1">
                <a:solidFill>
                  <a:schemeClr val="bg1"/>
                </a:solidFill>
              </a:rPr>
              <a:t>b.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BookingID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b.PickupLocation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b.DropoffLocation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c.LicensePlate</a:t>
            </a:r>
            <a:endParaRPr lang="en-US" sz="2000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Bookings b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b.CabID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c.CabID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09575" y="4957253"/>
            <a:ext cx="2752725" cy="9541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Query Explanation: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026254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1" y="268373"/>
            <a:ext cx="6095997" cy="3427324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SQL query to get a List of All Bookings with </a:t>
            </a:r>
            <a:r>
              <a:rPr lang="en-US" sz="2800" b="1" dirty="0" err="1">
                <a:solidFill>
                  <a:schemeClr val="bg1"/>
                </a:solidFill>
              </a:rPr>
              <a:t>PickupLocation</a:t>
            </a:r>
            <a:r>
              <a:rPr lang="en-US" sz="2800" b="1" dirty="0">
                <a:solidFill>
                  <a:schemeClr val="bg1"/>
                </a:solidFill>
              </a:rPr>
              <a:t>, </a:t>
            </a:r>
            <a:r>
              <a:rPr lang="en-US" sz="2800" b="1" dirty="0" err="1">
                <a:solidFill>
                  <a:schemeClr val="bg1"/>
                </a:solidFill>
              </a:rPr>
              <a:t>DropoffLocation</a:t>
            </a:r>
            <a:r>
              <a:rPr lang="en-US" sz="2800" b="1" dirty="0">
                <a:solidFill>
                  <a:schemeClr val="bg1"/>
                </a:solidFill>
              </a:rPr>
              <a:t>, and </a:t>
            </a:r>
            <a:r>
              <a:rPr lang="en-US" sz="2800" b="1" dirty="0" err="1">
                <a:solidFill>
                  <a:schemeClr val="bg1"/>
                </a:solidFill>
              </a:rPr>
              <a:t>LicensePlate</a:t>
            </a:r>
            <a:r>
              <a:rPr lang="en-US" sz="2800" b="1" dirty="0">
                <a:solidFill>
                  <a:schemeClr val="bg1"/>
                </a:solidFill>
              </a:rPr>
              <a:t>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2000" b="1" dirty="0" err="1">
                <a:solidFill>
                  <a:schemeClr val="bg1"/>
                </a:solidFill>
              </a:rPr>
              <a:t>b.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BookingID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b.PickupLocation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b.DropoffLocation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c.LicensePlate</a:t>
            </a:r>
            <a:endParaRPr lang="en-US" sz="2000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Bookings b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b.CabID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c.CabID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838575" y="3888394"/>
            <a:ext cx="7515225" cy="876300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42478-AA3D-615C-B56F-396B2FAD5E34}"/>
              </a:ext>
            </a:extLst>
          </p:cNvPr>
          <p:cNvSpPr txBox="1"/>
          <p:nvPr/>
        </p:nvSpPr>
        <p:spPr>
          <a:xfrm>
            <a:off x="4095750" y="4114800"/>
            <a:ext cx="701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Joins </a:t>
            </a:r>
            <a:r>
              <a:rPr lang="en-US" b="1" dirty="0"/>
              <a:t>Bookings (b) </a:t>
            </a:r>
            <a:r>
              <a:rPr lang="en-US" dirty="0"/>
              <a:t>with</a:t>
            </a:r>
            <a:r>
              <a:rPr lang="en-US" b="1" dirty="0"/>
              <a:t> Cabs (c) </a:t>
            </a:r>
            <a:r>
              <a:rPr lang="en-US" dirty="0"/>
              <a:t>using </a:t>
            </a:r>
            <a:r>
              <a:rPr lang="en-US" b="1" dirty="0" err="1"/>
              <a:t>CabID</a:t>
            </a:r>
            <a:r>
              <a:rPr lang="en-US" b="1" dirty="0"/>
              <a:t> </a:t>
            </a:r>
            <a:r>
              <a:rPr lang="en-US" dirty="0"/>
              <a:t>as the common key.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2088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45D2DD-B544-07A3-73F0-39A983B20C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7C5471D-13D0-4963-EA86-FAD1030B04E9}"/>
              </a:ext>
            </a:extLst>
          </p:cNvPr>
          <p:cNvSpPr/>
          <p:nvPr/>
        </p:nvSpPr>
        <p:spPr>
          <a:xfrm>
            <a:off x="1131256" y="-16038"/>
            <a:ext cx="2340000" cy="6876000"/>
          </a:xfrm>
          <a:custGeom>
            <a:avLst/>
            <a:gdLst>
              <a:gd name="connsiteX0" fmla="*/ 0 w 2326484"/>
              <a:gd name="connsiteY0" fmla="*/ 0 h 6858000"/>
              <a:gd name="connsiteX1" fmla="*/ 2106000 w 2326484"/>
              <a:gd name="connsiteY1" fmla="*/ 0 h 6858000"/>
              <a:gd name="connsiteX2" fmla="*/ 2106000 w 2326484"/>
              <a:gd name="connsiteY2" fmla="*/ 5304097 h 6858000"/>
              <a:gd name="connsiteX3" fmla="*/ 2326484 w 2326484"/>
              <a:gd name="connsiteY3" fmla="*/ 5723020 h 6858000"/>
              <a:gd name="connsiteX4" fmla="*/ 2106000 w 2326484"/>
              <a:gd name="connsiteY4" fmla="*/ 6141942 h 6858000"/>
              <a:gd name="connsiteX5" fmla="*/ 2106000 w 2326484"/>
              <a:gd name="connsiteY5" fmla="*/ 6858000 h 6858000"/>
              <a:gd name="connsiteX6" fmla="*/ 0 w 232648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26484" h="6858000">
                <a:moveTo>
                  <a:pt x="0" y="0"/>
                </a:moveTo>
                <a:lnTo>
                  <a:pt x="2106000" y="0"/>
                </a:lnTo>
                <a:lnTo>
                  <a:pt x="2106000" y="5304097"/>
                </a:lnTo>
                <a:lnTo>
                  <a:pt x="2326484" y="5723020"/>
                </a:lnTo>
                <a:lnTo>
                  <a:pt x="2106000" y="6141942"/>
                </a:lnTo>
                <a:lnTo>
                  <a:pt x="210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6C2649-8732-B13F-AD78-51A33C44F5CE}"/>
              </a:ext>
            </a:extLst>
          </p:cNvPr>
          <p:cNvSpPr/>
          <p:nvPr/>
        </p:nvSpPr>
        <p:spPr>
          <a:xfrm rot="5400000">
            <a:off x="-1380721" y="2257933"/>
            <a:ext cx="6876000" cy="2304000"/>
          </a:xfrm>
          <a:custGeom>
            <a:avLst/>
            <a:gdLst>
              <a:gd name="connsiteX0" fmla="*/ 0 w 6858000"/>
              <a:gd name="connsiteY0" fmla="*/ 2284183 h 2284183"/>
              <a:gd name="connsiteX1" fmla="*/ 0 w 6858000"/>
              <a:gd name="connsiteY1" fmla="*/ 232183 h 2284183"/>
              <a:gd name="connsiteX2" fmla="*/ 4367468 w 6858000"/>
              <a:gd name="connsiteY2" fmla="*/ 232183 h 2284183"/>
              <a:gd name="connsiteX3" fmla="*/ 4808618 w 6858000"/>
              <a:gd name="connsiteY3" fmla="*/ 0 h 2284183"/>
              <a:gd name="connsiteX4" fmla="*/ 5249769 w 6858000"/>
              <a:gd name="connsiteY4" fmla="*/ 232183 h 2284183"/>
              <a:gd name="connsiteX5" fmla="*/ 6858000 w 6858000"/>
              <a:gd name="connsiteY5" fmla="*/ 232183 h 2284183"/>
              <a:gd name="connsiteX6" fmla="*/ 6858000 w 6858000"/>
              <a:gd name="connsiteY6" fmla="*/ 2284183 h 22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84183">
                <a:moveTo>
                  <a:pt x="0" y="2284183"/>
                </a:moveTo>
                <a:lnTo>
                  <a:pt x="0" y="232183"/>
                </a:lnTo>
                <a:lnTo>
                  <a:pt x="4367468" y="232183"/>
                </a:lnTo>
                <a:lnTo>
                  <a:pt x="4808618" y="0"/>
                </a:lnTo>
                <a:lnTo>
                  <a:pt x="5249769" y="232183"/>
                </a:lnTo>
                <a:lnTo>
                  <a:pt x="6858000" y="232183"/>
                </a:lnTo>
                <a:lnTo>
                  <a:pt x="6858000" y="2284183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1CC86-C18C-3109-75C3-07E92A71A3D7}"/>
              </a:ext>
            </a:extLst>
          </p:cNvPr>
          <p:cNvSpPr/>
          <p:nvPr/>
        </p:nvSpPr>
        <p:spPr>
          <a:xfrm rot="5400000">
            <a:off x="-1642698" y="2251962"/>
            <a:ext cx="6912000" cy="2340000"/>
          </a:xfrm>
          <a:custGeom>
            <a:avLst/>
            <a:gdLst>
              <a:gd name="connsiteX0" fmla="*/ 0 w 6858000"/>
              <a:gd name="connsiteY0" fmla="*/ 2299485 h 2299485"/>
              <a:gd name="connsiteX1" fmla="*/ 0 w 6858000"/>
              <a:gd name="connsiteY1" fmla="*/ 247485 h 2299485"/>
              <a:gd name="connsiteX2" fmla="*/ 3452995 w 6858000"/>
              <a:gd name="connsiteY2" fmla="*/ 247485 h 2299485"/>
              <a:gd name="connsiteX3" fmla="*/ 3886202 w 6858000"/>
              <a:gd name="connsiteY3" fmla="*/ 0 h 2299485"/>
              <a:gd name="connsiteX4" fmla="*/ 4319409 w 6858000"/>
              <a:gd name="connsiteY4" fmla="*/ 247485 h 2299485"/>
              <a:gd name="connsiteX5" fmla="*/ 6858000 w 6858000"/>
              <a:gd name="connsiteY5" fmla="*/ 247485 h 2299485"/>
              <a:gd name="connsiteX6" fmla="*/ 6858000 w 6858000"/>
              <a:gd name="connsiteY6" fmla="*/ 2299485 h 2299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99485">
                <a:moveTo>
                  <a:pt x="0" y="2299485"/>
                </a:moveTo>
                <a:lnTo>
                  <a:pt x="0" y="247485"/>
                </a:lnTo>
                <a:lnTo>
                  <a:pt x="3452995" y="247485"/>
                </a:lnTo>
                <a:lnTo>
                  <a:pt x="3886202" y="0"/>
                </a:lnTo>
                <a:lnTo>
                  <a:pt x="4319409" y="247485"/>
                </a:lnTo>
                <a:lnTo>
                  <a:pt x="6858000" y="247485"/>
                </a:lnTo>
                <a:lnTo>
                  <a:pt x="6858000" y="2299485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F1CC7E-F1FE-5F86-1AE3-015EB649231C}"/>
              </a:ext>
            </a:extLst>
          </p:cNvPr>
          <p:cNvSpPr/>
          <p:nvPr/>
        </p:nvSpPr>
        <p:spPr>
          <a:xfrm rot="5400000">
            <a:off x="-1893812" y="2289129"/>
            <a:ext cx="6912000" cy="2289723"/>
          </a:xfrm>
          <a:custGeom>
            <a:avLst/>
            <a:gdLst>
              <a:gd name="connsiteX0" fmla="*/ 0 w 6858000"/>
              <a:gd name="connsiteY0" fmla="*/ 2289723 h 2289723"/>
              <a:gd name="connsiteX1" fmla="*/ 0 w 6858000"/>
              <a:gd name="connsiteY1" fmla="*/ 237723 h 2289723"/>
              <a:gd name="connsiteX2" fmla="*/ 2512108 w 6858000"/>
              <a:gd name="connsiteY2" fmla="*/ 237723 h 2289723"/>
              <a:gd name="connsiteX3" fmla="*/ 2963782 w 6858000"/>
              <a:gd name="connsiteY3" fmla="*/ 0 h 2289723"/>
              <a:gd name="connsiteX4" fmla="*/ 3415456 w 6858000"/>
              <a:gd name="connsiteY4" fmla="*/ 237723 h 2289723"/>
              <a:gd name="connsiteX5" fmla="*/ 6858000 w 6858000"/>
              <a:gd name="connsiteY5" fmla="*/ 237723 h 2289723"/>
              <a:gd name="connsiteX6" fmla="*/ 6858000 w 6858000"/>
              <a:gd name="connsiteY6" fmla="*/ 2289723 h 2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89723">
                <a:moveTo>
                  <a:pt x="0" y="2289723"/>
                </a:moveTo>
                <a:lnTo>
                  <a:pt x="0" y="237723"/>
                </a:lnTo>
                <a:lnTo>
                  <a:pt x="2512108" y="237723"/>
                </a:lnTo>
                <a:lnTo>
                  <a:pt x="2963782" y="0"/>
                </a:lnTo>
                <a:lnTo>
                  <a:pt x="3415456" y="237723"/>
                </a:lnTo>
                <a:lnTo>
                  <a:pt x="6858000" y="237723"/>
                </a:lnTo>
                <a:lnTo>
                  <a:pt x="6858000" y="228972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E032113-240A-585F-DE05-AFA2EB5A9C6E}"/>
              </a:ext>
            </a:extLst>
          </p:cNvPr>
          <p:cNvSpPr/>
          <p:nvPr/>
        </p:nvSpPr>
        <p:spPr>
          <a:xfrm rot="5400000">
            <a:off x="-2132177" y="2341675"/>
            <a:ext cx="6948000" cy="2220631"/>
          </a:xfrm>
          <a:custGeom>
            <a:avLst/>
            <a:gdLst>
              <a:gd name="connsiteX0" fmla="*/ 0 w 6858000"/>
              <a:gd name="connsiteY0" fmla="*/ 2220631 h 2220631"/>
              <a:gd name="connsiteX1" fmla="*/ 0 w 6858000"/>
              <a:gd name="connsiteY1" fmla="*/ 240631 h 2220631"/>
              <a:gd name="connsiteX2" fmla="*/ 1592183 w 6858000"/>
              <a:gd name="connsiteY2" fmla="*/ 240631 h 2220631"/>
              <a:gd name="connsiteX3" fmla="*/ 2049382 w 6858000"/>
              <a:gd name="connsiteY3" fmla="*/ 0 h 2220631"/>
              <a:gd name="connsiteX4" fmla="*/ 2506581 w 6858000"/>
              <a:gd name="connsiteY4" fmla="*/ 240631 h 2220631"/>
              <a:gd name="connsiteX5" fmla="*/ 6858000 w 6858000"/>
              <a:gd name="connsiteY5" fmla="*/ 240631 h 2220631"/>
              <a:gd name="connsiteX6" fmla="*/ 6858000 w 6858000"/>
              <a:gd name="connsiteY6" fmla="*/ 2220631 h 2220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20631">
                <a:moveTo>
                  <a:pt x="0" y="2220631"/>
                </a:moveTo>
                <a:lnTo>
                  <a:pt x="0" y="240631"/>
                </a:lnTo>
                <a:lnTo>
                  <a:pt x="1592183" y="240631"/>
                </a:lnTo>
                <a:lnTo>
                  <a:pt x="2049382" y="0"/>
                </a:lnTo>
                <a:lnTo>
                  <a:pt x="2506581" y="240631"/>
                </a:lnTo>
                <a:lnTo>
                  <a:pt x="6858000" y="240631"/>
                </a:lnTo>
                <a:lnTo>
                  <a:pt x="6858000" y="2220631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5421863-A36D-1719-671F-D5E454032639}"/>
              </a:ext>
            </a:extLst>
          </p:cNvPr>
          <p:cNvSpPr/>
          <p:nvPr/>
        </p:nvSpPr>
        <p:spPr>
          <a:xfrm rot="5400000">
            <a:off x="-2363404" y="2317990"/>
            <a:ext cx="6912000" cy="2232000"/>
          </a:xfrm>
          <a:custGeom>
            <a:avLst/>
            <a:gdLst>
              <a:gd name="connsiteX0" fmla="*/ 0 w 6858000"/>
              <a:gd name="connsiteY0" fmla="*/ 2204685 h 2204685"/>
              <a:gd name="connsiteX1" fmla="*/ 0 w 6858000"/>
              <a:gd name="connsiteY1" fmla="*/ 224686 h 2204685"/>
              <a:gd name="connsiteX2" fmla="*/ 704068 w 6858000"/>
              <a:gd name="connsiteY2" fmla="*/ 224686 h 2204685"/>
              <a:gd name="connsiteX3" fmla="*/ 1130971 w 6858000"/>
              <a:gd name="connsiteY3" fmla="*/ 0 h 2204685"/>
              <a:gd name="connsiteX4" fmla="*/ 1557875 w 6858000"/>
              <a:gd name="connsiteY4" fmla="*/ 224686 h 2204685"/>
              <a:gd name="connsiteX5" fmla="*/ 6858000 w 6858000"/>
              <a:gd name="connsiteY5" fmla="*/ 224686 h 2204685"/>
              <a:gd name="connsiteX6" fmla="*/ 6858000 w 6858000"/>
              <a:gd name="connsiteY6" fmla="*/ 2204685 h 220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04685">
                <a:moveTo>
                  <a:pt x="0" y="2204685"/>
                </a:moveTo>
                <a:lnTo>
                  <a:pt x="0" y="224686"/>
                </a:lnTo>
                <a:lnTo>
                  <a:pt x="704068" y="224686"/>
                </a:lnTo>
                <a:lnTo>
                  <a:pt x="1130971" y="0"/>
                </a:lnTo>
                <a:lnTo>
                  <a:pt x="1557875" y="224686"/>
                </a:lnTo>
                <a:lnTo>
                  <a:pt x="6858000" y="224686"/>
                </a:lnTo>
                <a:lnTo>
                  <a:pt x="6858000" y="22046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341C62-B8C8-2D45-3776-6CCF4B8EE007}"/>
              </a:ext>
            </a:extLst>
          </p:cNvPr>
          <p:cNvSpPr txBox="1"/>
          <p:nvPr/>
        </p:nvSpPr>
        <p:spPr>
          <a:xfrm>
            <a:off x="4287331" y="405002"/>
            <a:ext cx="71959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b="1" dirty="0">
                <a:solidFill>
                  <a:schemeClr val="bg2">
                    <a:lumMod val="90000"/>
                  </a:schemeClr>
                </a:solidFill>
              </a:rPr>
              <a:t>Creating Tables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13EF3C-EE5E-6CB1-4D3C-09B26D10F5B1}"/>
              </a:ext>
            </a:extLst>
          </p:cNvPr>
          <p:cNvSpPr txBox="1"/>
          <p:nvPr/>
        </p:nvSpPr>
        <p:spPr>
          <a:xfrm>
            <a:off x="4257040" y="3856992"/>
            <a:ext cx="54718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2">
                    <a:lumMod val="90000"/>
                  </a:schemeClr>
                </a:solidFill>
              </a:rPr>
              <a:t>SQL Queries that are must to create tables in are database.</a:t>
            </a:r>
            <a:endParaRPr lang="en-IN" sz="320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560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1" y="268373"/>
            <a:ext cx="6095997" cy="3427324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SQL query to get a List of All Bookings with </a:t>
            </a:r>
            <a:r>
              <a:rPr lang="en-US" sz="2800" b="1" dirty="0" err="1">
                <a:solidFill>
                  <a:schemeClr val="bg1"/>
                </a:solidFill>
              </a:rPr>
              <a:t>PickupLocation</a:t>
            </a:r>
            <a:r>
              <a:rPr lang="en-US" sz="2800" b="1" dirty="0">
                <a:solidFill>
                  <a:schemeClr val="bg1"/>
                </a:solidFill>
              </a:rPr>
              <a:t>, </a:t>
            </a:r>
            <a:r>
              <a:rPr lang="en-US" sz="2800" b="1" dirty="0" err="1">
                <a:solidFill>
                  <a:schemeClr val="bg1"/>
                </a:solidFill>
              </a:rPr>
              <a:t>DropoffLocation</a:t>
            </a:r>
            <a:r>
              <a:rPr lang="en-US" sz="2800" b="1" dirty="0">
                <a:solidFill>
                  <a:schemeClr val="bg1"/>
                </a:solidFill>
              </a:rPr>
              <a:t>, and </a:t>
            </a:r>
            <a:r>
              <a:rPr lang="en-US" sz="2800" b="1" dirty="0" err="1">
                <a:solidFill>
                  <a:schemeClr val="bg1"/>
                </a:solidFill>
              </a:rPr>
              <a:t>LicensePlate</a:t>
            </a:r>
            <a:r>
              <a:rPr lang="en-US" sz="2800" b="1" dirty="0">
                <a:solidFill>
                  <a:schemeClr val="bg1"/>
                </a:solidFill>
              </a:rPr>
              <a:t>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sz="2000" b="1" dirty="0" err="1">
                <a:solidFill>
                  <a:schemeClr val="bg1"/>
                </a:solidFill>
              </a:rPr>
              <a:t>b.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BookingID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b.PickupLocation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b.DropoffLocation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c.LicensePlate</a:t>
            </a:r>
            <a:endParaRPr lang="en-US" sz="2000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Bookings b</a:t>
            </a:r>
          </a:p>
          <a:p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sz="2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b.CabID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sz="2000" b="1" dirty="0" err="1">
                <a:solidFill>
                  <a:schemeClr val="bg2">
                    <a:lumMod val="90000"/>
                  </a:schemeClr>
                </a:solidFill>
              </a:rPr>
              <a:t>c.CabID</a:t>
            </a:r>
            <a:r>
              <a:rPr lang="en-US" sz="2000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843337" y="4780713"/>
            <a:ext cx="7515225" cy="876300"/>
          </a:xfrm>
          <a:prstGeom prst="roundRect">
            <a:avLst/>
          </a:prstGeom>
          <a:solidFill>
            <a:srgbClr val="00FAC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</a:t>
            </a:r>
            <a:r>
              <a:rPr lang="en-US" sz="2800" b="1" dirty="0"/>
              <a:t> </a:t>
            </a:r>
            <a:r>
              <a:rPr lang="en-US" sz="2800" b="1" dirty="0">
                <a:solidFill>
                  <a:schemeClr val="bg1"/>
                </a:solidFill>
              </a:rPr>
              <a:t>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42478-AA3D-615C-B56F-396B2FAD5E34}"/>
              </a:ext>
            </a:extLst>
          </p:cNvPr>
          <p:cNvSpPr txBox="1"/>
          <p:nvPr/>
        </p:nvSpPr>
        <p:spPr>
          <a:xfrm>
            <a:off x="4095750" y="4114800"/>
            <a:ext cx="701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Joins </a:t>
            </a:r>
            <a:r>
              <a:rPr lang="en-US" b="1" dirty="0">
                <a:solidFill>
                  <a:schemeClr val="bg1"/>
                </a:solidFill>
              </a:rPr>
              <a:t>Bookings (b) </a:t>
            </a:r>
            <a:r>
              <a:rPr lang="en-US" dirty="0">
                <a:solidFill>
                  <a:schemeClr val="bg1"/>
                </a:solidFill>
              </a:rPr>
              <a:t>with</a:t>
            </a:r>
            <a:r>
              <a:rPr lang="en-US" b="1" dirty="0">
                <a:solidFill>
                  <a:schemeClr val="bg1"/>
                </a:solidFill>
              </a:rPr>
              <a:t> Cabs (c) </a:t>
            </a:r>
            <a:r>
              <a:rPr lang="en-US" dirty="0">
                <a:solidFill>
                  <a:schemeClr val="bg1"/>
                </a:solidFill>
              </a:rPr>
              <a:t>using </a:t>
            </a:r>
            <a:r>
              <a:rPr lang="en-US" b="1" dirty="0" err="1">
                <a:solidFill>
                  <a:schemeClr val="bg1"/>
                </a:solidFill>
              </a:rPr>
              <a:t>CabID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as the common key.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D53B93-1DF9-51C4-71EA-44E37C495F96}"/>
              </a:ext>
            </a:extLst>
          </p:cNvPr>
          <p:cNvSpPr txBox="1"/>
          <p:nvPr/>
        </p:nvSpPr>
        <p:spPr>
          <a:xfrm>
            <a:off x="4095750" y="4903235"/>
            <a:ext cx="701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Retrieves </a:t>
            </a:r>
            <a:r>
              <a:rPr lang="en-US" b="1" dirty="0" err="1"/>
              <a:t>BookingID</a:t>
            </a:r>
            <a:r>
              <a:rPr lang="en-US" dirty="0"/>
              <a:t>, </a:t>
            </a:r>
            <a:r>
              <a:rPr lang="en-US" b="1" dirty="0" err="1"/>
              <a:t>PickupLocation</a:t>
            </a:r>
            <a:r>
              <a:rPr lang="en-US" dirty="0"/>
              <a:t>, </a:t>
            </a:r>
            <a:r>
              <a:rPr lang="en-US" b="1" dirty="0" err="1"/>
              <a:t>DropoffLocation</a:t>
            </a:r>
            <a:r>
              <a:rPr lang="en-US" dirty="0"/>
              <a:t>, and </a:t>
            </a:r>
            <a:r>
              <a:rPr lang="en-US" b="1" dirty="0" err="1"/>
              <a:t>LicensePlate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1267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04854" y="1676"/>
            <a:ext cx="9387144" cy="527769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248564-D58A-8C92-67DF-1D59074C0173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417BDD-1268-FD90-83AE-A735DF40BD5D}"/>
              </a:ext>
            </a:extLst>
          </p:cNvPr>
          <p:cNvSpPr txBox="1"/>
          <p:nvPr/>
        </p:nvSpPr>
        <p:spPr>
          <a:xfrm>
            <a:off x="444501" y="2665058"/>
            <a:ext cx="2317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Bookings are mapped with pickup and drop-off locations along with cab license plates.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D9F97E-1F52-4976-DAD1-8FE22C28B08C}"/>
              </a:ext>
            </a:extLst>
          </p:cNvPr>
          <p:cNvSpPr txBox="1"/>
          <p:nvPr/>
        </p:nvSpPr>
        <p:spPr>
          <a:xfrm>
            <a:off x="390201" y="4617646"/>
            <a:ext cx="2317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This data can be used for tracking rides, customer safety, and regulatory compliance.</a:t>
            </a:r>
            <a:endParaRPr lang="en-IN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119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66799-F3BB-EF75-647E-57ADF95158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E427E6-6AF6-DBD0-112E-DD07CF2A6A9C}"/>
              </a:ext>
            </a:extLst>
          </p:cNvPr>
          <p:cNvSpPr txBox="1"/>
          <p:nvPr/>
        </p:nvSpPr>
        <p:spPr>
          <a:xfrm>
            <a:off x="619125" y="533400"/>
            <a:ext cx="10953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IN" sz="5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 of all drivers who are associated with any bookings including the drivers who might not have any bookings.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4AF6E4-FFC5-BB8F-8117-5F63A7A4E9FF}"/>
              </a:ext>
            </a:extLst>
          </p:cNvPr>
          <p:cNvSpPr txBox="1"/>
          <p:nvPr/>
        </p:nvSpPr>
        <p:spPr>
          <a:xfrm>
            <a:off x="819150" y="4330720"/>
            <a:ext cx="91630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list the drivers who have bookings or NO bookings.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2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checker/>
      </p:transition>
    </mc:Choice>
    <mc:Fallback xmlns="">
      <p:transition spd="slow">
        <p:checker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4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 err="1">
                <a:solidFill>
                  <a:schemeClr val="bg1"/>
                </a:solidFill>
              </a:rPr>
              <a:t>d.Driver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d.FirstName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d.LastName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b.PickupLocation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b.DropoffLocation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b.Status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Drivers d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c.DriverID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c.CabID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b.CabID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09575" y="4957252"/>
            <a:ext cx="2752725" cy="95410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Query Explanation: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4003817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4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 err="1">
                <a:solidFill>
                  <a:schemeClr val="bg1"/>
                </a:solidFill>
              </a:rPr>
              <a:t>d.Driver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d.FirstName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d.LastName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b.PickupLocation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b.DropoffLocation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b.Status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Drivers d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c.DriverID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c.CabID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b.CabID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179142" y="3845689"/>
            <a:ext cx="7296539" cy="44281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6E1809-598A-916D-D669-F405E6DCBC7F}"/>
              </a:ext>
            </a:extLst>
          </p:cNvPr>
          <p:cNvSpPr txBox="1"/>
          <p:nvPr/>
        </p:nvSpPr>
        <p:spPr>
          <a:xfrm>
            <a:off x="4422710" y="3919175"/>
            <a:ext cx="729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Uses a </a:t>
            </a:r>
            <a:r>
              <a:rPr lang="en-US" b="1" dirty="0"/>
              <a:t>LEFT</a:t>
            </a:r>
            <a:r>
              <a:rPr lang="en-US" dirty="0"/>
              <a:t> </a:t>
            </a:r>
            <a:r>
              <a:rPr lang="en-US" b="1" dirty="0"/>
              <a:t>JOIN</a:t>
            </a:r>
            <a:r>
              <a:rPr lang="en-US" dirty="0"/>
              <a:t> to include drivers </a:t>
            </a:r>
            <a:r>
              <a:rPr lang="en-US" b="1" dirty="0"/>
              <a:t>even</a:t>
            </a:r>
            <a:r>
              <a:rPr lang="en-US" dirty="0"/>
              <a:t> </a:t>
            </a:r>
            <a:r>
              <a:rPr lang="en-US" b="1" dirty="0"/>
              <a:t>if</a:t>
            </a:r>
            <a:r>
              <a:rPr lang="en-US" dirty="0"/>
              <a:t> </a:t>
            </a:r>
            <a:r>
              <a:rPr lang="en-US" b="1" dirty="0"/>
              <a:t>they</a:t>
            </a:r>
            <a:r>
              <a:rPr lang="en-US" dirty="0"/>
              <a:t> </a:t>
            </a:r>
            <a:r>
              <a:rPr lang="en-US" b="1" dirty="0"/>
              <a:t>have</a:t>
            </a:r>
            <a:r>
              <a:rPr lang="en-US" dirty="0"/>
              <a:t> </a:t>
            </a:r>
            <a:r>
              <a:rPr lang="en-US" b="1" dirty="0"/>
              <a:t>on</a:t>
            </a:r>
            <a:r>
              <a:rPr lang="en-US" dirty="0"/>
              <a:t> </a:t>
            </a:r>
            <a:r>
              <a:rPr lang="en-US" b="1" dirty="0"/>
              <a:t>bookings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0907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4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 err="1">
                <a:solidFill>
                  <a:schemeClr val="bg1"/>
                </a:solidFill>
              </a:rPr>
              <a:t>d.Driver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d.FirstName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d.LastName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b.PickupLocation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b.DropoffLocation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b.Status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Drivers d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c.DriverID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c.CabID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b.CabID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291110" y="4418997"/>
            <a:ext cx="4927536" cy="46232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6E1809-598A-916D-D669-F405E6DCBC7F}"/>
              </a:ext>
            </a:extLst>
          </p:cNvPr>
          <p:cNvSpPr txBox="1"/>
          <p:nvPr/>
        </p:nvSpPr>
        <p:spPr>
          <a:xfrm>
            <a:off x="4422710" y="3919175"/>
            <a:ext cx="729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Uses a </a:t>
            </a:r>
            <a:r>
              <a:rPr lang="en-US" b="1" dirty="0">
                <a:solidFill>
                  <a:schemeClr val="bg1"/>
                </a:solidFill>
              </a:rPr>
              <a:t>LEFT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JOIN</a:t>
            </a:r>
            <a:r>
              <a:rPr lang="en-US" dirty="0">
                <a:solidFill>
                  <a:schemeClr val="bg1"/>
                </a:solidFill>
              </a:rPr>
              <a:t> to include drivers </a:t>
            </a:r>
            <a:r>
              <a:rPr lang="en-US" b="1" dirty="0">
                <a:solidFill>
                  <a:schemeClr val="bg1"/>
                </a:solidFill>
              </a:rPr>
              <a:t>even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if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they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have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958DD4-2AE6-552C-8DC8-5BE7486A3F86}"/>
              </a:ext>
            </a:extLst>
          </p:cNvPr>
          <p:cNvSpPr txBox="1"/>
          <p:nvPr/>
        </p:nvSpPr>
        <p:spPr>
          <a:xfrm>
            <a:off x="4422710" y="4511985"/>
            <a:ext cx="4590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Joins </a:t>
            </a:r>
            <a:r>
              <a:rPr lang="en-US" b="1" dirty="0"/>
              <a:t>Drivers</a:t>
            </a:r>
            <a:r>
              <a:rPr lang="en-US" dirty="0"/>
              <a:t> (</a:t>
            </a:r>
            <a:r>
              <a:rPr lang="en-US" b="1" dirty="0"/>
              <a:t>d</a:t>
            </a:r>
            <a:r>
              <a:rPr lang="en-US" dirty="0"/>
              <a:t>) to </a:t>
            </a:r>
            <a:r>
              <a:rPr lang="en-US" b="1" dirty="0"/>
              <a:t>Cabs</a:t>
            </a:r>
            <a:r>
              <a:rPr lang="en-US" dirty="0"/>
              <a:t> (</a:t>
            </a:r>
            <a:r>
              <a:rPr lang="en-US" b="1" dirty="0"/>
              <a:t>c</a:t>
            </a:r>
            <a:r>
              <a:rPr lang="en-US" dirty="0"/>
              <a:t>) to </a:t>
            </a:r>
            <a:r>
              <a:rPr lang="en-US" b="1" dirty="0"/>
              <a:t>Bookings</a:t>
            </a:r>
            <a:r>
              <a:rPr lang="en-US" dirty="0"/>
              <a:t> (</a:t>
            </a:r>
            <a:r>
              <a:rPr lang="en-US" b="1" dirty="0"/>
              <a:t>b</a:t>
            </a:r>
            <a:r>
              <a:rPr lang="en-US" dirty="0"/>
              <a:t>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6160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4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 err="1">
                <a:solidFill>
                  <a:schemeClr val="bg1"/>
                </a:solidFill>
              </a:rPr>
              <a:t>d.Driver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d.FirstName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d.LastName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b.PickupLocation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b.DropoffLocation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b.Status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Drivers d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c.DriverID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c.CabID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b.CabID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422710" y="5110933"/>
            <a:ext cx="7296538" cy="46232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6E1809-598A-916D-D669-F405E6DCBC7F}"/>
              </a:ext>
            </a:extLst>
          </p:cNvPr>
          <p:cNvSpPr txBox="1"/>
          <p:nvPr/>
        </p:nvSpPr>
        <p:spPr>
          <a:xfrm>
            <a:off x="4422710" y="3919175"/>
            <a:ext cx="729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Uses a </a:t>
            </a:r>
            <a:r>
              <a:rPr lang="en-US" b="1" dirty="0">
                <a:solidFill>
                  <a:schemeClr val="bg1"/>
                </a:solidFill>
              </a:rPr>
              <a:t>LEFT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JOIN</a:t>
            </a:r>
            <a:r>
              <a:rPr lang="en-US" dirty="0">
                <a:solidFill>
                  <a:schemeClr val="bg1"/>
                </a:solidFill>
              </a:rPr>
              <a:t> to include drivers </a:t>
            </a:r>
            <a:r>
              <a:rPr lang="en-US" b="1" dirty="0">
                <a:solidFill>
                  <a:schemeClr val="bg1"/>
                </a:solidFill>
              </a:rPr>
              <a:t>even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if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they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have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958DD4-2AE6-552C-8DC8-5BE7486A3F86}"/>
              </a:ext>
            </a:extLst>
          </p:cNvPr>
          <p:cNvSpPr txBox="1"/>
          <p:nvPr/>
        </p:nvSpPr>
        <p:spPr>
          <a:xfrm>
            <a:off x="4422710" y="4511985"/>
            <a:ext cx="4590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Joins </a:t>
            </a:r>
            <a:r>
              <a:rPr lang="en-US" b="1" dirty="0">
                <a:solidFill>
                  <a:schemeClr val="bg1"/>
                </a:solidFill>
              </a:rPr>
              <a:t>Drivers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b="1" dirty="0">
                <a:solidFill>
                  <a:schemeClr val="bg1"/>
                </a:solidFill>
              </a:rPr>
              <a:t>d</a:t>
            </a:r>
            <a:r>
              <a:rPr lang="en-US" dirty="0">
                <a:solidFill>
                  <a:schemeClr val="bg1"/>
                </a:solidFill>
              </a:rPr>
              <a:t>) to </a:t>
            </a:r>
            <a:r>
              <a:rPr lang="en-US" b="1" dirty="0">
                <a:solidFill>
                  <a:schemeClr val="bg1"/>
                </a:solidFill>
              </a:rPr>
              <a:t>Cabs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b="1" dirty="0">
                <a:solidFill>
                  <a:schemeClr val="bg1"/>
                </a:solidFill>
              </a:rPr>
              <a:t>c</a:t>
            </a:r>
            <a:r>
              <a:rPr lang="en-US" dirty="0">
                <a:solidFill>
                  <a:schemeClr val="bg1"/>
                </a:solidFill>
              </a:rPr>
              <a:t>) to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b="1" dirty="0">
                <a:solidFill>
                  <a:schemeClr val="bg1"/>
                </a:solidFill>
              </a:rPr>
              <a:t>b</a:t>
            </a:r>
            <a:r>
              <a:rPr lang="en-US" dirty="0">
                <a:solidFill>
                  <a:schemeClr val="bg1"/>
                </a:solidFill>
              </a:rPr>
              <a:t>).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8EF45A-4527-5EE8-44B2-282C44BEE09C}"/>
              </a:ext>
            </a:extLst>
          </p:cNvPr>
          <p:cNvSpPr txBox="1"/>
          <p:nvPr/>
        </p:nvSpPr>
        <p:spPr>
          <a:xfrm>
            <a:off x="4422709" y="5203921"/>
            <a:ext cx="729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Retrieves </a:t>
            </a:r>
            <a:r>
              <a:rPr lang="en-US" b="1" dirty="0"/>
              <a:t>Drivers details and any associated bookings </a:t>
            </a:r>
            <a:r>
              <a:rPr lang="en-US" dirty="0"/>
              <a:t>(if available).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290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4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7531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 err="1">
                <a:solidFill>
                  <a:schemeClr val="bg1"/>
                </a:solidFill>
              </a:rPr>
              <a:t>d.Driver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d.FirstName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d.LastName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b.PickupLocation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b.DropoffLocation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b.Status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Drivers d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c.DriverID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c.CabID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=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b.CabID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2">
                    <a:lumMod val="90000"/>
                  </a:schemeClr>
                </a:solidFill>
              </a:rPr>
              <a:t>b.BookingID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422710" y="5796731"/>
            <a:ext cx="7296538" cy="46232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6E1809-598A-916D-D669-F405E6DCBC7F}"/>
              </a:ext>
            </a:extLst>
          </p:cNvPr>
          <p:cNvSpPr txBox="1"/>
          <p:nvPr/>
        </p:nvSpPr>
        <p:spPr>
          <a:xfrm>
            <a:off x="4422710" y="3919175"/>
            <a:ext cx="729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Uses a </a:t>
            </a:r>
            <a:r>
              <a:rPr lang="en-US" b="1" dirty="0">
                <a:solidFill>
                  <a:schemeClr val="bg1"/>
                </a:solidFill>
              </a:rPr>
              <a:t>LEFT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JOIN</a:t>
            </a:r>
            <a:r>
              <a:rPr lang="en-US" dirty="0">
                <a:solidFill>
                  <a:schemeClr val="bg1"/>
                </a:solidFill>
              </a:rPr>
              <a:t> to include drivers </a:t>
            </a:r>
            <a:r>
              <a:rPr lang="en-US" b="1" dirty="0">
                <a:solidFill>
                  <a:schemeClr val="bg1"/>
                </a:solidFill>
              </a:rPr>
              <a:t>even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if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they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have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958DD4-2AE6-552C-8DC8-5BE7486A3F86}"/>
              </a:ext>
            </a:extLst>
          </p:cNvPr>
          <p:cNvSpPr txBox="1"/>
          <p:nvPr/>
        </p:nvSpPr>
        <p:spPr>
          <a:xfrm>
            <a:off x="4422710" y="4511985"/>
            <a:ext cx="4590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Joins </a:t>
            </a:r>
            <a:r>
              <a:rPr lang="en-US" b="1" dirty="0">
                <a:solidFill>
                  <a:schemeClr val="bg1"/>
                </a:solidFill>
              </a:rPr>
              <a:t>Drivers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b="1" dirty="0">
                <a:solidFill>
                  <a:schemeClr val="bg1"/>
                </a:solidFill>
              </a:rPr>
              <a:t>d</a:t>
            </a:r>
            <a:r>
              <a:rPr lang="en-US" dirty="0">
                <a:solidFill>
                  <a:schemeClr val="bg1"/>
                </a:solidFill>
              </a:rPr>
              <a:t>) to </a:t>
            </a:r>
            <a:r>
              <a:rPr lang="en-US" b="1" dirty="0">
                <a:solidFill>
                  <a:schemeClr val="bg1"/>
                </a:solidFill>
              </a:rPr>
              <a:t>Cabs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b="1" dirty="0">
                <a:solidFill>
                  <a:schemeClr val="bg1"/>
                </a:solidFill>
              </a:rPr>
              <a:t>c</a:t>
            </a:r>
            <a:r>
              <a:rPr lang="en-US" dirty="0">
                <a:solidFill>
                  <a:schemeClr val="bg1"/>
                </a:solidFill>
              </a:rPr>
              <a:t>) to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b="1" dirty="0">
                <a:solidFill>
                  <a:schemeClr val="bg1"/>
                </a:solidFill>
              </a:rPr>
              <a:t>b</a:t>
            </a:r>
            <a:r>
              <a:rPr lang="en-US" dirty="0">
                <a:solidFill>
                  <a:schemeClr val="bg1"/>
                </a:solidFill>
              </a:rPr>
              <a:t>).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8EF45A-4527-5EE8-44B2-282C44BEE09C}"/>
              </a:ext>
            </a:extLst>
          </p:cNvPr>
          <p:cNvSpPr txBox="1"/>
          <p:nvPr/>
        </p:nvSpPr>
        <p:spPr>
          <a:xfrm>
            <a:off x="4422709" y="5203921"/>
            <a:ext cx="729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Retrieves </a:t>
            </a:r>
            <a:r>
              <a:rPr lang="en-US" b="1" dirty="0">
                <a:solidFill>
                  <a:schemeClr val="bg1"/>
                </a:solidFill>
              </a:rPr>
              <a:t>Drivers details and any associated bookings </a:t>
            </a:r>
            <a:r>
              <a:rPr lang="en-US" dirty="0">
                <a:solidFill>
                  <a:schemeClr val="bg1"/>
                </a:solidFill>
              </a:rPr>
              <a:t>(if available).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705388-3DFE-83C6-0182-23D45649AA60}"/>
              </a:ext>
            </a:extLst>
          </p:cNvPr>
          <p:cNvSpPr txBox="1"/>
          <p:nvPr/>
        </p:nvSpPr>
        <p:spPr>
          <a:xfrm>
            <a:off x="4572000" y="5895857"/>
            <a:ext cx="695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ORDER BY </a:t>
            </a:r>
            <a:r>
              <a:rPr lang="en-US" b="1" dirty="0" err="1"/>
              <a:t>d.DriverID</a:t>
            </a:r>
            <a:r>
              <a:rPr lang="en-US" b="1" dirty="0"/>
              <a:t>, </a:t>
            </a:r>
            <a:r>
              <a:rPr lang="en-US" b="1" dirty="0" err="1"/>
              <a:t>b.BookingID</a:t>
            </a:r>
            <a:r>
              <a:rPr lang="en-US" b="1" dirty="0"/>
              <a:t> </a:t>
            </a:r>
            <a:r>
              <a:rPr lang="en-US" dirty="0"/>
              <a:t>organizes results.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692140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2108" y="1675"/>
            <a:ext cx="9509887" cy="5346701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382784-4054-C6AC-946A-5C3CE7C07A7F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43D688-A749-AB1D-AA33-7BB062E7433B}"/>
              </a:ext>
            </a:extLst>
          </p:cNvPr>
          <p:cNvSpPr txBox="1"/>
          <p:nvPr/>
        </p:nvSpPr>
        <p:spPr>
          <a:xfrm>
            <a:off x="390204" y="2436458"/>
            <a:ext cx="22376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The case study identifies drivers who are associated with bookings and those who are not assigned any rides.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627FC8-CA30-3697-F4A8-B641C6053D63}"/>
              </a:ext>
            </a:extLst>
          </p:cNvPr>
          <p:cNvSpPr txBox="1"/>
          <p:nvPr/>
        </p:nvSpPr>
        <p:spPr>
          <a:xfrm>
            <a:off x="390204" y="4563546"/>
            <a:ext cx="223760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This can help in evaluating driver performance, availability, and potential overstaffing or underutilization issues.</a:t>
            </a:r>
            <a:endParaRPr lang="en-IN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102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F4AEA0-F30C-6104-8494-BF66C38D19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AF05D-E35B-E3C0-B0DC-1B6003CE6885}"/>
              </a:ext>
            </a:extLst>
          </p:cNvPr>
          <p:cNvSpPr txBox="1"/>
          <p:nvPr/>
        </p:nvSpPr>
        <p:spPr>
          <a:xfrm>
            <a:off x="2228850" y="843677"/>
            <a:ext cx="8153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What are the total distance covered by each cab?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CEED10-70A3-66A7-0837-1A55A83AE175}"/>
              </a:ext>
            </a:extLst>
          </p:cNvPr>
          <p:cNvSpPr txBox="1"/>
          <p:nvPr/>
        </p:nvSpPr>
        <p:spPr>
          <a:xfrm>
            <a:off x="2228850" y="4272677"/>
            <a:ext cx="91630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to calculate the total distance covered by each cab.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539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push dir="u"/>
      </p:transition>
    </mc:Choice>
    <mc:Fallback xmlns="">
      <p:transition spd="slow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45D2DD-B544-07A3-73F0-39A983B20C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7C5471D-13D0-4963-EA86-FAD1030B04E9}"/>
              </a:ext>
            </a:extLst>
          </p:cNvPr>
          <p:cNvSpPr/>
          <p:nvPr/>
        </p:nvSpPr>
        <p:spPr>
          <a:xfrm>
            <a:off x="10075216" y="-16038"/>
            <a:ext cx="2340000" cy="6876000"/>
          </a:xfrm>
          <a:custGeom>
            <a:avLst/>
            <a:gdLst>
              <a:gd name="connsiteX0" fmla="*/ 0 w 2326484"/>
              <a:gd name="connsiteY0" fmla="*/ 0 h 6858000"/>
              <a:gd name="connsiteX1" fmla="*/ 2106000 w 2326484"/>
              <a:gd name="connsiteY1" fmla="*/ 0 h 6858000"/>
              <a:gd name="connsiteX2" fmla="*/ 2106000 w 2326484"/>
              <a:gd name="connsiteY2" fmla="*/ 5304097 h 6858000"/>
              <a:gd name="connsiteX3" fmla="*/ 2326484 w 2326484"/>
              <a:gd name="connsiteY3" fmla="*/ 5723020 h 6858000"/>
              <a:gd name="connsiteX4" fmla="*/ 2106000 w 2326484"/>
              <a:gd name="connsiteY4" fmla="*/ 6141942 h 6858000"/>
              <a:gd name="connsiteX5" fmla="*/ 2106000 w 2326484"/>
              <a:gd name="connsiteY5" fmla="*/ 6858000 h 6858000"/>
              <a:gd name="connsiteX6" fmla="*/ 0 w 232648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26484" h="6858000">
                <a:moveTo>
                  <a:pt x="0" y="0"/>
                </a:moveTo>
                <a:lnTo>
                  <a:pt x="2106000" y="0"/>
                </a:lnTo>
                <a:lnTo>
                  <a:pt x="2106000" y="5304097"/>
                </a:lnTo>
                <a:lnTo>
                  <a:pt x="2326484" y="5723020"/>
                </a:lnTo>
                <a:lnTo>
                  <a:pt x="2106000" y="6141942"/>
                </a:lnTo>
                <a:lnTo>
                  <a:pt x="210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6C2649-8732-B13F-AD78-51A33C44F5CE}"/>
              </a:ext>
            </a:extLst>
          </p:cNvPr>
          <p:cNvSpPr/>
          <p:nvPr/>
        </p:nvSpPr>
        <p:spPr>
          <a:xfrm rot="5400000">
            <a:off x="5762850" y="2269962"/>
            <a:ext cx="6876000" cy="2304000"/>
          </a:xfrm>
          <a:custGeom>
            <a:avLst/>
            <a:gdLst>
              <a:gd name="connsiteX0" fmla="*/ 0 w 6858000"/>
              <a:gd name="connsiteY0" fmla="*/ 2284183 h 2284183"/>
              <a:gd name="connsiteX1" fmla="*/ 0 w 6858000"/>
              <a:gd name="connsiteY1" fmla="*/ 232183 h 2284183"/>
              <a:gd name="connsiteX2" fmla="*/ 4367468 w 6858000"/>
              <a:gd name="connsiteY2" fmla="*/ 232183 h 2284183"/>
              <a:gd name="connsiteX3" fmla="*/ 4808618 w 6858000"/>
              <a:gd name="connsiteY3" fmla="*/ 0 h 2284183"/>
              <a:gd name="connsiteX4" fmla="*/ 5249769 w 6858000"/>
              <a:gd name="connsiteY4" fmla="*/ 232183 h 2284183"/>
              <a:gd name="connsiteX5" fmla="*/ 6858000 w 6858000"/>
              <a:gd name="connsiteY5" fmla="*/ 232183 h 2284183"/>
              <a:gd name="connsiteX6" fmla="*/ 6858000 w 6858000"/>
              <a:gd name="connsiteY6" fmla="*/ 2284183 h 22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84183">
                <a:moveTo>
                  <a:pt x="0" y="2284183"/>
                </a:moveTo>
                <a:lnTo>
                  <a:pt x="0" y="232183"/>
                </a:lnTo>
                <a:lnTo>
                  <a:pt x="4367468" y="232183"/>
                </a:lnTo>
                <a:lnTo>
                  <a:pt x="4808618" y="0"/>
                </a:lnTo>
                <a:lnTo>
                  <a:pt x="5249769" y="232183"/>
                </a:lnTo>
                <a:lnTo>
                  <a:pt x="6858000" y="232183"/>
                </a:lnTo>
                <a:lnTo>
                  <a:pt x="6858000" y="2284183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1CC86-C18C-3109-75C3-07E92A71A3D7}"/>
              </a:ext>
            </a:extLst>
          </p:cNvPr>
          <p:cNvSpPr/>
          <p:nvPr/>
        </p:nvSpPr>
        <p:spPr>
          <a:xfrm rot="5400000">
            <a:off x="3685314" y="2263990"/>
            <a:ext cx="6912000" cy="2340000"/>
          </a:xfrm>
          <a:custGeom>
            <a:avLst/>
            <a:gdLst>
              <a:gd name="connsiteX0" fmla="*/ 0 w 6858000"/>
              <a:gd name="connsiteY0" fmla="*/ 2299485 h 2299485"/>
              <a:gd name="connsiteX1" fmla="*/ 0 w 6858000"/>
              <a:gd name="connsiteY1" fmla="*/ 247485 h 2299485"/>
              <a:gd name="connsiteX2" fmla="*/ 3452995 w 6858000"/>
              <a:gd name="connsiteY2" fmla="*/ 247485 h 2299485"/>
              <a:gd name="connsiteX3" fmla="*/ 3886202 w 6858000"/>
              <a:gd name="connsiteY3" fmla="*/ 0 h 2299485"/>
              <a:gd name="connsiteX4" fmla="*/ 4319409 w 6858000"/>
              <a:gd name="connsiteY4" fmla="*/ 247485 h 2299485"/>
              <a:gd name="connsiteX5" fmla="*/ 6858000 w 6858000"/>
              <a:gd name="connsiteY5" fmla="*/ 247485 h 2299485"/>
              <a:gd name="connsiteX6" fmla="*/ 6858000 w 6858000"/>
              <a:gd name="connsiteY6" fmla="*/ 2299485 h 2299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99485">
                <a:moveTo>
                  <a:pt x="0" y="2299485"/>
                </a:moveTo>
                <a:lnTo>
                  <a:pt x="0" y="247485"/>
                </a:lnTo>
                <a:lnTo>
                  <a:pt x="3452995" y="247485"/>
                </a:lnTo>
                <a:lnTo>
                  <a:pt x="3886202" y="0"/>
                </a:lnTo>
                <a:lnTo>
                  <a:pt x="4319409" y="247485"/>
                </a:lnTo>
                <a:lnTo>
                  <a:pt x="6858000" y="247485"/>
                </a:lnTo>
                <a:lnTo>
                  <a:pt x="6858000" y="2299485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F1CC7E-F1FE-5F86-1AE3-015EB649231C}"/>
              </a:ext>
            </a:extLst>
          </p:cNvPr>
          <p:cNvSpPr/>
          <p:nvPr/>
        </p:nvSpPr>
        <p:spPr>
          <a:xfrm rot="5400000">
            <a:off x="1632916" y="2277100"/>
            <a:ext cx="6912000" cy="2289723"/>
          </a:xfrm>
          <a:custGeom>
            <a:avLst/>
            <a:gdLst>
              <a:gd name="connsiteX0" fmla="*/ 0 w 6858000"/>
              <a:gd name="connsiteY0" fmla="*/ 2289723 h 2289723"/>
              <a:gd name="connsiteX1" fmla="*/ 0 w 6858000"/>
              <a:gd name="connsiteY1" fmla="*/ 237723 h 2289723"/>
              <a:gd name="connsiteX2" fmla="*/ 2512108 w 6858000"/>
              <a:gd name="connsiteY2" fmla="*/ 237723 h 2289723"/>
              <a:gd name="connsiteX3" fmla="*/ 2963782 w 6858000"/>
              <a:gd name="connsiteY3" fmla="*/ 0 h 2289723"/>
              <a:gd name="connsiteX4" fmla="*/ 3415456 w 6858000"/>
              <a:gd name="connsiteY4" fmla="*/ 237723 h 2289723"/>
              <a:gd name="connsiteX5" fmla="*/ 6858000 w 6858000"/>
              <a:gd name="connsiteY5" fmla="*/ 237723 h 2289723"/>
              <a:gd name="connsiteX6" fmla="*/ 6858000 w 6858000"/>
              <a:gd name="connsiteY6" fmla="*/ 2289723 h 2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89723">
                <a:moveTo>
                  <a:pt x="0" y="2289723"/>
                </a:moveTo>
                <a:lnTo>
                  <a:pt x="0" y="237723"/>
                </a:lnTo>
                <a:lnTo>
                  <a:pt x="2512108" y="237723"/>
                </a:lnTo>
                <a:lnTo>
                  <a:pt x="2963782" y="0"/>
                </a:lnTo>
                <a:lnTo>
                  <a:pt x="3415456" y="237723"/>
                </a:lnTo>
                <a:lnTo>
                  <a:pt x="6858000" y="237723"/>
                </a:lnTo>
                <a:lnTo>
                  <a:pt x="6858000" y="228972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E032113-240A-585F-DE05-AFA2EB5A9C6E}"/>
              </a:ext>
            </a:extLst>
          </p:cNvPr>
          <p:cNvSpPr/>
          <p:nvPr/>
        </p:nvSpPr>
        <p:spPr>
          <a:xfrm rot="5400000">
            <a:off x="-399630" y="2309683"/>
            <a:ext cx="6948000" cy="2220631"/>
          </a:xfrm>
          <a:custGeom>
            <a:avLst/>
            <a:gdLst>
              <a:gd name="connsiteX0" fmla="*/ 0 w 6858000"/>
              <a:gd name="connsiteY0" fmla="*/ 2220631 h 2220631"/>
              <a:gd name="connsiteX1" fmla="*/ 0 w 6858000"/>
              <a:gd name="connsiteY1" fmla="*/ 240631 h 2220631"/>
              <a:gd name="connsiteX2" fmla="*/ 1592183 w 6858000"/>
              <a:gd name="connsiteY2" fmla="*/ 240631 h 2220631"/>
              <a:gd name="connsiteX3" fmla="*/ 2049382 w 6858000"/>
              <a:gd name="connsiteY3" fmla="*/ 0 h 2220631"/>
              <a:gd name="connsiteX4" fmla="*/ 2506581 w 6858000"/>
              <a:gd name="connsiteY4" fmla="*/ 240631 h 2220631"/>
              <a:gd name="connsiteX5" fmla="*/ 6858000 w 6858000"/>
              <a:gd name="connsiteY5" fmla="*/ 240631 h 2220631"/>
              <a:gd name="connsiteX6" fmla="*/ 6858000 w 6858000"/>
              <a:gd name="connsiteY6" fmla="*/ 2220631 h 2220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20631">
                <a:moveTo>
                  <a:pt x="0" y="2220631"/>
                </a:moveTo>
                <a:lnTo>
                  <a:pt x="0" y="240631"/>
                </a:lnTo>
                <a:lnTo>
                  <a:pt x="1592183" y="240631"/>
                </a:lnTo>
                <a:lnTo>
                  <a:pt x="2049382" y="0"/>
                </a:lnTo>
                <a:lnTo>
                  <a:pt x="2506581" y="240631"/>
                </a:lnTo>
                <a:lnTo>
                  <a:pt x="6858000" y="240631"/>
                </a:lnTo>
                <a:lnTo>
                  <a:pt x="6858000" y="2220631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5421863-A36D-1719-671F-D5E454032639}"/>
              </a:ext>
            </a:extLst>
          </p:cNvPr>
          <p:cNvSpPr/>
          <p:nvPr/>
        </p:nvSpPr>
        <p:spPr>
          <a:xfrm rot="5400000">
            <a:off x="-2363404" y="2317990"/>
            <a:ext cx="6912000" cy="2232000"/>
          </a:xfrm>
          <a:custGeom>
            <a:avLst/>
            <a:gdLst>
              <a:gd name="connsiteX0" fmla="*/ 0 w 6858000"/>
              <a:gd name="connsiteY0" fmla="*/ 2204685 h 2204685"/>
              <a:gd name="connsiteX1" fmla="*/ 0 w 6858000"/>
              <a:gd name="connsiteY1" fmla="*/ 224686 h 2204685"/>
              <a:gd name="connsiteX2" fmla="*/ 704068 w 6858000"/>
              <a:gd name="connsiteY2" fmla="*/ 224686 h 2204685"/>
              <a:gd name="connsiteX3" fmla="*/ 1130971 w 6858000"/>
              <a:gd name="connsiteY3" fmla="*/ 0 h 2204685"/>
              <a:gd name="connsiteX4" fmla="*/ 1557875 w 6858000"/>
              <a:gd name="connsiteY4" fmla="*/ 224686 h 2204685"/>
              <a:gd name="connsiteX5" fmla="*/ 6858000 w 6858000"/>
              <a:gd name="connsiteY5" fmla="*/ 224686 h 2204685"/>
              <a:gd name="connsiteX6" fmla="*/ 6858000 w 6858000"/>
              <a:gd name="connsiteY6" fmla="*/ 2204685 h 220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04685">
                <a:moveTo>
                  <a:pt x="0" y="2204685"/>
                </a:moveTo>
                <a:lnTo>
                  <a:pt x="0" y="224686"/>
                </a:lnTo>
                <a:lnTo>
                  <a:pt x="704068" y="224686"/>
                </a:lnTo>
                <a:lnTo>
                  <a:pt x="1130971" y="0"/>
                </a:lnTo>
                <a:lnTo>
                  <a:pt x="1557875" y="224686"/>
                </a:lnTo>
                <a:lnTo>
                  <a:pt x="6858000" y="224686"/>
                </a:lnTo>
                <a:lnTo>
                  <a:pt x="6858000" y="22046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415BA1-8C8D-9492-DD09-D77508CFD2B8}"/>
              </a:ext>
            </a:extLst>
          </p:cNvPr>
          <p:cNvSpPr txBox="1"/>
          <p:nvPr/>
        </p:nvSpPr>
        <p:spPr>
          <a:xfrm>
            <a:off x="0" y="1785717"/>
            <a:ext cx="196405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CREATE TABLE 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Customers (    </a:t>
            </a:r>
            <a:r>
              <a:rPr lang="en-IN" sz="1200" b="1" dirty="0" err="1">
                <a:solidFill>
                  <a:schemeClr val="bg1">
                    <a:lumMod val="85000"/>
                  </a:schemeClr>
                </a:solidFill>
              </a:rPr>
              <a:t>CustomerID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INT PRIMARY KEY AUTO_INCREMENT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FirstName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VARCHAR(50)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1">
                    <a:lumMod val="85000"/>
                  </a:schemeClr>
                </a:solidFill>
              </a:rPr>
              <a:t>LastName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VARCHAR(50)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Email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VARCHAR(100) UNIQUE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Phone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VARCHAR(15) UNIQUE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1">
                    <a:lumMod val="85000"/>
                  </a:schemeClr>
                </a:solidFill>
              </a:rPr>
              <a:t>RegistrationDate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DATE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);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5C507D-F640-C7B3-A213-C7222FAD53C6}"/>
              </a:ext>
            </a:extLst>
          </p:cNvPr>
          <p:cNvSpPr txBox="1"/>
          <p:nvPr/>
        </p:nvSpPr>
        <p:spPr>
          <a:xfrm>
            <a:off x="2031171" y="1729205"/>
            <a:ext cx="196405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CREATE TABLE 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Drivers (    </a:t>
            </a:r>
            <a:r>
              <a:rPr lang="en-IN" sz="1200" b="1" dirty="0" err="1">
                <a:solidFill>
                  <a:schemeClr val="bg1">
                    <a:lumMod val="85000"/>
                  </a:schemeClr>
                </a:solidFill>
              </a:rPr>
              <a:t>DriverID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INT PRIMARY KEY AUTO_INCREMENT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FirstName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VARCHAR(50)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1">
                    <a:lumMod val="85000"/>
                  </a:schemeClr>
                </a:solidFill>
              </a:rPr>
              <a:t>LastName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VARCHAR(50)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Email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VARCHAR(100) UNIQUE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Phone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VARCHAR(15) UNIQUE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1">
                    <a:lumMod val="85000"/>
                  </a:schemeClr>
                </a:solidFill>
              </a:rPr>
              <a:t>LicenseNumber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VARCHAR(20) UNIQUE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1">
                    <a:lumMod val="85000"/>
                  </a:schemeClr>
                </a:solidFill>
              </a:rPr>
              <a:t>VehicleType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VARCHAR(20) NOT NULL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,    Rating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DECIMAL(3,2) CHECK 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(Rating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BETWEEN 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0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AND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 5)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DEFAULT</a:t>
            </a:r>
            <a:r>
              <a:rPr lang="en-IN" sz="1200" b="1" dirty="0">
                <a:solidFill>
                  <a:schemeClr val="bg1">
                    <a:lumMod val="85000"/>
                  </a:schemeClr>
                </a:solidFill>
              </a:rPr>
              <a:t> 0);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FB5F9B-9D53-4327-FC46-2966102DA583}"/>
              </a:ext>
            </a:extLst>
          </p:cNvPr>
          <p:cNvSpPr txBox="1"/>
          <p:nvPr/>
        </p:nvSpPr>
        <p:spPr>
          <a:xfrm>
            <a:off x="4101247" y="1724162"/>
            <a:ext cx="19640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CREATE TABLE 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Cabs (    </a:t>
            </a:r>
            <a:r>
              <a:rPr lang="en-IN" sz="1200" b="1" dirty="0" err="1">
                <a:solidFill>
                  <a:schemeClr val="bg2">
                    <a:lumMod val="75000"/>
                  </a:schemeClr>
                </a:solidFill>
              </a:rPr>
              <a:t>CabID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INT PRIMARY KEY AUTO_INCREMENT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2">
                    <a:lumMod val="75000"/>
                  </a:schemeClr>
                </a:solidFill>
              </a:rPr>
              <a:t>DriverID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INT UNIQUE NOT NULL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2">
                    <a:lumMod val="75000"/>
                  </a:schemeClr>
                </a:solidFill>
              </a:rPr>
              <a:t>LicensePlate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VARCHAR(20) UNIQUE NOT NULL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2">
                    <a:lumMod val="75000"/>
                  </a:schemeClr>
                </a:solidFill>
              </a:rPr>
              <a:t>VehicleType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VARCHAR(20) NOT NULL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,   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FOREIGN KEY 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(</a:t>
            </a:r>
            <a:r>
              <a:rPr lang="en-IN" sz="1200" b="1" dirty="0" err="1">
                <a:solidFill>
                  <a:schemeClr val="bg2">
                    <a:lumMod val="75000"/>
                  </a:schemeClr>
                </a:solidFill>
              </a:rPr>
              <a:t>DriverID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)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REFERENCES 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Drivers(</a:t>
            </a:r>
            <a:r>
              <a:rPr lang="en-IN" sz="1200" b="1" dirty="0" err="1">
                <a:solidFill>
                  <a:schemeClr val="bg2">
                    <a:lumMod val="75000"/>
                  </a:schemeClr>
                </a:solidFill>
              </a:rPr>
              <a:t>DriverID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) 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 DELETE CASCADE</a:t>
            </a:r>
            <a:r>
              <a:rPr lang="en-IN" sz="1200" b="1" dirty="0">
                <a:solidFill>
                  <a:schemeClr val="bg2">
                    <a:lumMod val="75000"/>
                  </a:schemeClr>
                </a:solidFill>
              </a:rPr>
              <a:t>);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713024A-B816-D188-0180-67698FBBF1CE}"/>
              </a:ext>
            </a:extLst>
          </p:cNvPr>
          <p:cNvSpPr txBox="1"/>
          <p:nvPr/>
        </p:nvSpPr>
        <p:spPr>
          <a:xfrm>
            <a:off x="6159287" y="1724160"/>
            <a:ext cx="196405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CREATE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TABLE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Bookings (    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BookingID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PRIMARY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KEY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AUTO</a:t>
            </a:r>
            <a:r>
              <a:rPr lang="en-IN" sz="1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_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INCREMENT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CustomerID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NOT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NULL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CabID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 NOT NULL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BookingDate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DATE NOT NULL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PickupLocation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VARCHAR(255) NOT NULL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DropoffLocation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VARCHAR(255) NOT NULL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   Fare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DECIMAL(10,2) NOT NULL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   Status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VARCHAR(20) CHECK 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(Status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('Completed', 'Cancelled', 'In Progress'))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NOT NULL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   FOREIGN KEY 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CustomerID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REFERENCES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Customers(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CustomerID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ON DELETE CASCADE,    FOREIGN KEY 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CabID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REFERENCES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Cabs(</a:t>
            </a:r>
            <a:r>
              <a:rPr lang="en-IN" sz="1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CabID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ON DELETE CASCADE</a:t>
            </a:r>
            <a:r>
              <a:rPr lang="en-IN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);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422ADB6-A514-2AD6-0491-619A2A507C78}"/>
              </a:ext>
            </a:extLst>
          </p:cNvPr>
          <p:cNvSpPr txBox="1"/>
          <p:nvPr/>
        </p:nvSpPr>
        <p:spPr>
          <a:xfrm>
            <a:off x="8211238" y="1724162"/>
            <a:ext cx="196405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CREATE TABLE </a:t>
            </a:r>
            <a:r>
              <a:rPr lang="en-IN" sz="1200" b="1" dirty="0" err="1">
                <a:solidFill>
                  <a:schemeClr val="bg2">
                    <a:lumMod val="25000"/>
                  </a:schemeClr>
                </a:solidFill>
              </a:rPr>
              <a:t>TripDetails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(    </a:t>
            </a:r>
            <a:r>
              <a:rPr lang="en-IN" sz="1200" b="1" dirty="0" err="1">
                <a:solidFill>
                  <a:schemeClr val="bg2">
                    <a:lumMod val="25000"/>
                  </a:schemeClr>
                </a:solidFill>
              </a:rPr>
              <a:t>TripID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PRIMARY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KEY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AUTO_INCREMENT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2">
                    <a:lumMod val="25000"/>
                  </a:schemeClr>
                </a:solidFill>
              </a:rPr>
              <a:t>BookingID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 NOT NULL UNIQUE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2">
                    <a:lumMod val="25000"/>
                  </a:schemeClr>
                </a:solidFill>
              </a:rPr>
              <a:t>StartTime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DATETIME NOT NULL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,    </a:t>
            </a:r>
            <a:r>
              <a:rPr lang="en-IN" sz="1200" b="1" dirty="0" err="1">
                <a:solidFill>
                  <a:schemeClr val="bg2">
                    <a:lumMod val="25000"/>
                  </a:schemeClr>
                </a:solidFill>
              </a:rPr>
              <a:t>EndTime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DATETIME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,    Distance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DECIMAL(10,2) NOT NULL CHECK 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(Distance &gt;= 0),    </a:t>
            </a:r>
            <a:r>
              <a:rPr lang="en-IN" sz="1200" b="1" dirty="0" err="1">
                <a:solidFill>
                  <a:schemeClr val="bg2">
                    <a:lumMod val="25000"/>
                  </a:schemeClr>
                </a:solidFill>
              </a:rPr>
              <a:t>TripFare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DECIMAL(10,2)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NOT NULL CHECK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(</a:t>
            </a:r>
            <a:r>
              <a:rPr lang="en-IN" sz="1200" b="1" dirty="0" err="1">
                <a:solidFill>
                  <a:schemeClr val="bg2">
                    <a:lumMod val="25000"/>
                  </a:schemeClr>
                </a:solidFill>
              </a:rPr>
              <a:t>TripFare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&gt;= 0),   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FOREIGN KEY 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en-IN" sz="1200" b="1" dirty="0" err="1">
                <a:solidFill>
                  <a:schemeClr val="bg2">
                    <a:lumMod val="25000"/>
                  </a:schemeClr>
                </a:solidFill>
              </a:rPr>
              <a:t>BookingID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)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REFERENCES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 Bookings(</a:t>
            </a:r>
            <a:r>
              <a:rPr lang="en-IN" sz="1200" b="1" dirty="0" err="1">
                <a:solidFill>
                  <a:schemeClr val="bg2">
                    <a:lumMod val="25000"/>
                  </a:schemeClr>
                </a:solidFill>
              </a:rPr>
              <a:t>BookingID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) </a:t>
            </a:r>
            <a:r>
              <a:rPr lang="en-IN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ON DELETE CASCADE</a:t>
            </a:r>
            <a:r>
              <a:rPr lang="en-IN" sz="1200" b="1" dirty="0">
                <a:solidFill>
                  <a:schemeClr val="bg2">
                    <a:lumMod val="25000"/>
                  </a:schemeClr>
                </a:solidFill>
              </a:rPr>
              <a:t>);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BD911B-FBAD-35B4-E892-FBAA941D0C67}"/>
              </a:ext>
            </a:extLst>
          </p:cNvPr>
          <p:cNvSpPr txBox="1"/>
          <p:nvPr/>
        </p:nvSpPr>
        <p:spPr>
          <a:xfrm>
            <a:off x="10311385" y="1724161"/>
            <a:ext cx="196405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CREATE TABLE 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Feedback (    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FeedbackID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 PRIMARY KEY AUTO_INCREMENT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  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BookingID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 NOT NULL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  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CustomerID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 NOT NULL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  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DriverID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NOT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NULL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  Rating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DECIMAL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(3,2)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CHECK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(Rating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BETWEEN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0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AND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5)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NOT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NULL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  Comments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TEXT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  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FeedbackDate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DATE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NOT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NULL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 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FOREIGN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KEY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BookingID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REFERENCES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Bookings(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BookingID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ON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DELETE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CASCADE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 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FOREIGN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KEY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CustomerID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REFERENCES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Customers(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CustomerID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ON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DELETE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CASCADE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 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FOREIGN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KEY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DriverID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REFERENCES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Drivers(</a:t>
            </a:r>
            <a:r>
              <a:rPr 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DriverID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ON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DELETE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CASCADE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endParaRPr lang="en-IN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9BB895-BE61-39F0-80E0-C3FD6FDC5E43}"/>
              </a:ext>
            </a:extLst>
          </p:cNvPr>
          <p:cNvSpPr txBox="1"/>
          <p:nvPr/>
        </p:nvSpPr>
        <p:spPr>
          <a:xfrm>
            <a:off x="272716" y="449179"/>
            <a:ext cx="1468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Customers</a:t>
            </a:r>
            <a:endParaRPr lang="en-IN" b="1" dirty="0">
              <a:solidFill>
                <a:schemeClr val="bg1">
                  <a:lumMod val="95000"/>
                </a:scheme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B7D462E-88AE-23F9-B7B7-54C9C39E268E}"/>
              </a:ext>
            </a:extLst>
          </p:cNvPr>
          <p:cNvSpPr txBox="1"/>
          <p:nvPr/>
        </p:nvSpPr>
        <p:spPr>
          <a:xfrm>
            <a:off x="2277049" y="449179"/>
            <a:ext cx="1468122" cy="369332"/>
          </a:xfrm>
          <a:prstGeom prst="rect">
            <a:avLst/>
          </a:prstGeom>
          <a:noFill/>
          <a:effectLst>
            <a:glow rad="228600">
              <a:schemeClr val="bg2">
                <a:lumMod val="90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glow rad="228600">
                    <a:schemeClr val="bg2">
                      <a:alpha val="40000"/>
                    </a:schemeClr>
                  </a:glow>
                </a:effectLst>
              </a:rPr>
              <a:t>Drivers</a:t>
            </a:r>
            <a:endParaRPr lang="en-IN" b="1" dirty="0">
              <a:solidFill>
                <a:schemeClr val="bg1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852C39F-3744-6C91-CF6C-60CC42A3A39C}"/>
              </a:ext>
            </a:extLst>
          </p:cNvPr>
          <p:cNvSpPr txBox="1"/>
          <p:nvPr/>
        </p:nvSpPr>
        <p:spPr>
          <a:xfrm>
            <a:off x="4257049" y="449179"/>
            <a:ext cx="1468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Cabs</a:t>
            </a:r>
            <a:endParaRPr lang="en-US" b="1" dirty="0">
              <a:solidFill>
                <a:schemeClr val="bg1">
                  <a:lumMod val="95000"/>
                </a:scheme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8ECCC26-5665-873C-8EDE-E3454D9A5A6C}"/>
              </a:ext>
            </a:extLst>
          </p:cNvPr>
          <p:cNvSpPr txBox="1"/>
          <p:nvPr/>
        </p:nvSpPr>
        <p:spPr>
          <a:xfrm>
            <a:off x="6172144" y="449179"/>
            <a:ext cx="1468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Bookings</a:t>
            </a:r>
            <a:endParaRPr lang="en-IN" b="1" dirty="0">
              <a:solidFill>
                <a:schemeClr val="bg1">
                  <a:lumMod val="95000"/>
                </a:scheme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DB2E261-DE68-EC7E-1380-D5DF70EF2DA8}"/>
              </a:ext>
            </a:extLst>
          </p:cNvPr>
          <p:cNvSpPr txBox="1"/>
          <p:nvPr/>
        </p:nvSpPr>
        <p:spPr>
          <a:xfrm>
            <a:off x="8334718" y="449179"/>
            <a:ext cx="1468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TripDetails</a:t>
            </a:r>
            <a:endParaRPr lang="en-IN" b="1" dirty="0">
              <a:solidFill>
                <a:schemeClr val="bg1">
                  <a:lumMod val="95000"/>
                </a:schemeClr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711FBF1-0336-0DFE-B4DA-1ADD8E0FF0E6}"/>
              </a:ext>
            </a:extLst>
          </p:cNvPr>
          <p:cNvSpPr txBox="1"/>
          <p:nvPr/>
        </p:nvSpPr>
        <p:spPr>
          <a:xfrm>
            <a:off x="10363374" y="449179"/>
            <a:ext cx="1468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</a:rPr>
              <a:t>Feedback</a:t>
            </a:r>
            <a:endParaRPr lang="en-IN" b="1" dirty="0">
              <a:solidFill>
                <a:schemeClr val="bg1"/>
              </a:solidFill>
              <a:effectLst>
                <a:glow rad="228600">
                  <a:srgbClr val="FFC0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2600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3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92455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r>
              <a:rPr lang="en-US" dirty="0">
                <a:solidFill>
                  <a:schemeClr val="bg1"/>
                </a:solidFill>
              </a:rPr>
              <a:t>, SUM(</a:t>
            </a:r>
            <a:r>
              <a:rPr lang="en-US" dirty="0" err="1">
                <a:solidFill>
                  <a:schemeClr val="bg1"/>
                </a:solidFill>
              </a:rPr>
              <a:t>td.Distance</a:t>
            </a:r>
            <a:r>
              <a:rPr lang="en-US" dirty="0">
                <a:solidFill>
                  <a:schemeClr val="bg1"/>
                </a:solidFill>
              </a:rPr>
              <a:t>) AS </a:t>
            </a:r>
            <a:r>
              <a:rPr lang="en-US" dirty="0" err="1">
                <a:solidFill>
                  <a:schemeClr val="bg1"/>
                </a:solidFill>
              </a:rPr>
              <a:t>TotalDistanceCovered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Bookings</a:t>
            </a:r>
            <a:r>
              <a:rPr lang="en-IN" dirty="0"/>
              <a:t> </a:t>
            </a:r>
            <a:r>
              <a:rPr lang="en-IN" dirty="0">
                <a:solidFill>
                  <a:schemeClr val="bg1"/>
                </a:solidFill>
              </a:rPr>
              <a:t>b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c.CabID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b.CabID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TripDetails</a:t>
            </a:r>
            <a:r>
              <a:rPr lang="en-IN" dirty="0">
                <a:solidFill>
                  <a:schemeClr val="bg1"/>
                </a:solidFill>
              </a:rPr>
              <a:t> td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b.BookingID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td.BookingID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 BY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TotalDistanceCovered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09575" y="4957252"/>
            <a:ext cx="2752725" cy="954107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Query Explanation: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760966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3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92455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r>
              <a:rPr lang="en-US" dirty="0">
                <a:solidFill>
                  <a:schemeClr val="bg1"/>
                </a:solidFill>
              </a:rPr>
              <a:t>, SUM(</a:t>
            </a:r>
            <a:r>
              <a:rPr lang="en-US" dirty="0" err="1">
                <a:solidFill>
                  <a:schemeClr val="bg1"/>
                </a:solidFill>
              </a:rPr>
              <a:t>td.Distance</a:t>
            </a:r>
            <a:r>
              <a:rPr lang="en-US" dirty="0">
                <a:solidFill>
                  <a:schemeClr val="bg1"/>
                </a:solidFill>
              </a:rPr>
              <a:t>) AS </a:t>
            </a:r>
            <a:r>
              <a:rPr lang="en-US" dirty="0" err="1">
                <a:solidFill>
                  <a:schemeClr val="bg1"/>
                </a:solidFill>
              </a:rPr>
              <a:t>TotalDistanceCovered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Bookings</a:t>
            </a:r>
            <a:r>
              <a:rPr lang="en-IN" dirty="0"/>
              <a:t> </a:t>
            </a:r>
            <a:r>
              <a:rPr lang="en-IN" dirty="0">
                <a:solidFill>
                  <a:schemeClr val="bg1"/>
                </a:solidFill>
              </a:rPr>
              <a:t>b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c.CabID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b.CabID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TripDetails</a:t>
            </a:r>
            <a:r>
              <a:rPr lang="en-IN" dirty="0">
                <a:solidFill>
                  <a:schemeClr val="bg1"/>
                </a:solidFill>
              </a:rPr>
              <a:t> td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b.BookingID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td.BookingID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 BY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TotalDistanceCovered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917885" y="4065921"/>
            <a:ext cx="6327127" cy="562063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8B75BE-5507-1D55-6DE9-9D8ED257AEC9}"/>
              </a:ext>
            </a:extLst>
          </p:cNvPr>
          <p:cNvSpPr txBox="1"/>
          <p:nvPr/>
        </p:nvSpPr>
        <p:spPr>
          <a:xfrm>
            <a:off x="4105469" y="4183655"/>
            <a:ext cx="6139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Joins </a:t>
            </a:r>
            <a:r>
              <a:rPr lang="en-US" b="1" dirty="0"/>
              <a:t>Cabs</a:t>
            </a:r>
            <a:r>
              <a:rPr lang="en-US" dirty="0"/>
              <a:t> to </a:t>
            </a:r>
            <a:r>
              <a:rPr lang="en-US" b="1" dirty="0"/>
              <a:t>Bookings</a:t>
            </a:r>
            <a:r>
              <a:rPr lang="en-US" dirty="0"/>
              <a:t> to </a:t>
            </a:r>
            <a:r>
              <a:rPr lang="en-US" b="1" dirty="0" err="1"/>
              <a:t>TripDetails</a:t>
            </a:r>
            <a:r>
              <a:rPr lang="en-US" dirty="0"/>
              <a:t> to track trips per cab.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775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3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92455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r>
              <a:rPr lang="en-US" dirty="0">
                <a:solidFill>
                  <a:schemeClr val="bg1"/>
                </a:solidFill>
              </a:rPr>
              <a:t>, SUM(</a:t>
            </a:r>
            <a:r>
              <a:rPr lang="en-US" dirty="0" err="1">
                <a:solidFill>
                  <a:schemeClr val="bg1"/>
                </a:solidFill>
              </a:rPr>
              <a:t>td.Distance</a:t>
            </a:r>
            <a:r>
              <a:rPr lang="en-US" dirty="0">
                <a:solidFill>
                  <a:schemeClr val="bg1"/>
                </a:solidFill>
              </a:rPr>
              <a:t>) AS </a:t>
            </a:r>
            <a:r>
              <a:rPr lang="en-US" dirty="0" err="1">
                <a:solidFill>
                  <a:schemeClr val="bg1"/>
                </a:solidFill>
              </a:rPr>
              <a:t>TotalDistanceCovered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Bookings</a:t>
            </a:r>
            <a:r>
              <a:rPr lang="en-IN" dirty="0"/>
              <a:t> </a:t>
            </a:r>
            <a:r>
              <a:rPr lang="en-IN" dirty="0">
                <a:solidFill>
                  <a:schemeClr val="bg1"/>
                </a:solidFill>
              </a:rPr>
              <a:t>b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c.CabID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b.CabID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TripDetails</a:t>
            </a:r>
            <a:r>
              <a:rPr lang="en-IN" dirty="0">
                <a:solidFill>
                  <a:schemeClr val="bg1"/>
                </a:solidFill>
              </a:rPr>
              <a:t> td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b.BookingID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td.BookingID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 BY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TotalDistanceCovered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917885" y="4610075"/>
            <a:ext cx="7409478" cy="562063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8B75BE-5507-1D55-6DE9-9D8ED257AEC9}"/>
              </a:ext>
            </a:extLst>
          </p:cNvPr>
          <p:cNvSpPr txBox="1"/>
          <p:nvPr/>
        </p:nvSpPr>
        <p:spPr>
          <a:xfrm>
            <a:off x="4105469" y="4183655"/>
            <a:ext cx="6139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Joins </a:t>
            </a:r>
            <a:r>
              <a:rPr lang="en-US" b="1" dirty="0">
                <a:solidFill>
                  <a:schemeClr val="bg1"/>
                </a:solidFill>
              </a:rPr>
              <a:t>Cabs</a:t>
            </a:r>
            <a:r>
              <a:rPr lang="en-US" dirty="0">
                <a:solidFill>
                  <a:schemeClr val="bg1"/>
                </a:solidFill>
              </a:rPr>
              <a:t> to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 to </a:t>
            </a:r>
            <a:r>
              <a:rPr lang="en-US" b="1" dirty="0" err="1">
                <a:solidFill>
                  <a:schemeClr val="bg1"/>
                </a:solidFill>
              </a:rPr>
              <a:t>TripDetails</a:t>
            </a:r>
            <a:r>
              <a:rPr lang="en-US" dirty="0">
                <a:solidFill>
                  <a:schemeClr val="bg1"/>
                </a:solidFill>
              </a:rPr>
              <a:t> to track trips per cab.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298985-28A4-69DB-FAC2-CD29D760014D}"/>
              </a:ext>
            </a:extLst>
          </p:cNvPr>
          <p:cNvSpPr txBox="1"/>
          <p:nvPr/>
        </p:nvSpPr>
        <p:spPr>
          <a:xfrm>
            <a:off x="4105469" y="4734653"/>
            <a:ext cx="722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Uses </a:t>
            </a:r>
            <a:r>
              <a:rPr lang="en-US" b="1" dirty="0"/>
              <a:t>SUM(</a:t>
            </a:r>
            <a:r>
              <a:rPr lang="en-US" b="1" dirty="0" err="1"/>
              <a:t>td.Distance</a:t>
            </a:r>
            <a:r>
              <a:rPr lang="en-US" b="1" dirty="0"/>
              <a:t>) </a:t>
            </a:r>
            <a:r>
              <a:rPr lang="en-US" dirty="0"/>
              <a:t>to </a:t>
            </a:r>
            <a:r>
              <a:rPr lang="en-US" b="1" dirty="0"/>
              <a:t>calculate total distance covered per cab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8336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3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92455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r>
              <a:rPr lang="en-US" dirty="0">
                <a:solidFill>
                  <a:schemeClr val="bg1"/>
                </a:solidFill>
              </a:rPr>
              <a:t>, SUM(</a:t>
            </a:r>
            <a:r>
              <a:rPr lang="en-US" dirty="0" err="1">
                <a:solidFill>
                  <a:schemeClr val="bg1"/>
                </a:solidFill>
              </a:rPr>
              <a:t>td.Distance</a:t>
            </a:r>
            <a:r>
              <a:rPr lang="en-US" dirty="0">
                <a:solidFill>
                  <a:schemeClr val="bg1"/>
                </a:solidFill>
              </a:rPr>
              <a:t>) AS </a:t>
            </a:r>
            <a:r>
              <a:rPr lang="en-US" dirty="0" err="1">
                <a:solidFill>
                  <a:schemeClr val="bg1"/>
                </a:solidFill>
              </a:rPr>
              <a:t>TotalDistanceCovered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Bookings</a:t>
            </a:r>
            <a:r>
              <a:rPr lang="en-IN" dirty="0"/>
              <a:t> </a:t>
            </a:r>
            <a:r>
              <a:rPr lang="en-IN" dirty="0">
                <a:solidFill>
                  <a:schemeClr val="bg1"/>
                </a:solidFill>
              </a:rPr>
              <a:t>b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c.CabID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b.CabID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TripDetails</a:t>
            </a:r>
            <a:r>
              <a:rPr lang="en-IN" dirty="0">
                <a:solidFill>
                  <a:schemeClr val="bg1"/>
                </a:solidFill>
              </a:rPr>
              <a:t> td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b.BookingID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td.BookingID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 BY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TotalDistanceCovered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917884" y="5261692"/>
            <a:ext cx="4125103" cy="562063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8B75BE-5507-1D55-6DE9-9D8ED257AEC9}"/>
              </a:ext>
            </a:extLst>
          </p:cNvPr>
          <p:cNvSpPr txBox="1"/>
          <p:nvPr/>
        </p:nvSpPr>
        <p:spPr>
          <a:xfrm>
            <a:off x="4105469" y="4183655"/>
            <a:ext cx="6139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Joins </a:t>
            </a:r>
            <a:r>
              <a:rPr lang="en-US" b="1" dirty="0">
                <a:solidFill>
                  <a:schemeClr val="bg1"/>
                </a:solidFill>
              </a:rPr>
              <a:t>Cabs</a:t>
            </a:r>
            <a:r>
              <a:rPr lang="en-US" dirty="0">
                <a:solidFill>
                  <a:schemeClr val="bg1"/>
                </a:solidFill>
              </a:rPr>
              <a:t> to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 to </a:t>
            </a:r>
            <a:r>
              <a:rPr lang="en-US" b="1" dirty="0" err="1">
                <a:solidFill>
                  <a:schemeClr val="bg1"/>
                </a:solidFill>
              </a:rPr>
              <a:t>TripDetails</a:t>
            </a:r>
            <a:r>
              <a:rPr lang="en-US" dirty="0">
                <a:solidFill>
                  <a:schemeClr val="bg1"/>
                </a:solidFill>
              </a:rPr>
              <a:t> to track trips per cab.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298985-28A4-69DB-FAC2-CD29D760014D}"/>
              </a:ext>
            </a:extLst>
          </p:cNvPr>
          <p:cNvSpPr txBox="1"/>
          <p:nvPr/>
        </p:nvSpPr>
        <p:spPr>
          <a:xfrm>
            <a:off x="4105469" y="4734653"/>
            <a:ext cx="722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Uses </a:t>
            </a:r>
            <a:r>
              <a:rPr lang="en-US" b="1" dirty="0">
                <a:solidFill>
                  <a:schemeClr val="bg1"/>
                </a:solidFill>
              </a:rPr>
              <a:t>SUM(</a:t>
            </a:r>
            <a:r>
              <a:rPr lang="en-US" b="1" dirty="0" err="1">
                <a:solidFill>
                  <a:schemeClr val="bg1"/>
                </a:solidFill>
              </a:rPr>
              <a:t>td.Distance</a:t>
            </a:r>
            <a:r>
              <a:rPr lang="en-US" b="1" dirty="0">
                <a:solidFill>
                  <a:schemeClr val="bg1"/>
                </a:solidFill>
              </a:rPr>
              <a:t>) </a:t>
            </a:r>
            <a:r>
              <a:rPr lang="en-US" dirty="0">
                <a:solidFill>
                  <a:schemeClr val="bg1"/>
                </a:solidFill>
              </a:rPr>
              <a:t>to </a:t>
            </a:r>
            <a:r>
              <a:rPr lang="en-US" b="1" dirty="0">
                <a:solidFill>
                  <a:schemeClr val="bg1"/>
                </a:solidFill>
              </a:rPr>
              <a:t>calculate total distance covered per cab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607553-BE06-403E-4C5C-BE17991F23FD}"/>
              </a:ext>
            </a:extLst>
          </p:cNvPr>
          <p:cNvSpPr txBox="1"/>
          <p:nvPr/>
        </p:nvSpPr>
        <p:spPr>
          <a:xfrm>
            <a:off x="4105469" y="5383319"/>
            <a:ext cx="376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Groups by </a:t>
            </a:r>
            <a:r>
              <a:rPr lang="en-US" b="1" dirty="0" err="1"/>
              <a:t>CabID</a:t>
            </a:r>
            <a:r>
              <a:rPr lang="en-US" dirty="0"/>
              <a:t> and </a:t>
            </a:r>
            <a:r>
              <a:rPr lang="en-US" b="1" dirty="0" err="1"/>
              <a:t>LicensePlate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0375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2" y="268373"/>
            <a:ext cx="6095995" cy="3427323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92455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get a List of All Drivers and Any Associated Bookings (Include Drivers with No Bookings)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r>
              <a:rPr lang="en-US" dirty="0">
                <a:solidFill>
                  <a:schemeClr val="bg1"/>
                </a:solidFill>
              </a:rPr>
              <a:t>, SUM(</a:t>
            </a:r>
            <a:r>
              <a:rPr lang="en-US" dirty="0" err="1">
                <a:solidFill>
                  <a:schemeClr val="bg1"/>
                </a:solidFill>
              </a:rPr>
              <a:t>td.Distance</a:t>
            </a:r>
            <a:r>
              <a:rPr lang="en-US" dirty="0">
                <a:solidFill>
                  <a:schemeClr val="bg1"/>
                </a:solidFill>
              </a:rPr>
              <a:t>) AS </a:t>
            </a:r>
            <a:r>
              <a:rPr lang="en-US" dirty="0" err="1">
                <a:solidFill>
                  <a:schemeClr val="bg1"/>
                </a:solidFill>
              </a:rPr>
              <a:t>TotalDistanceCovered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Cabs c</a:t>
            </a: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Bookings</a:t>
            </a:r>
            <a:r>
              <a:rPr lang="en-IN" dirty="0"/>
              <a:t> </a:t>
            </a:r>
            <a:r>
              <a:rPr lang="en-IN" dirty="0">
                <a:solidFill>
                  <a:schemeClr val="bg1"/>
                </a:solidFill>
              </a:rPr>
              <a:t>b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c.CabID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b.CabID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 JOIN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TripDetails</a:t>
            </a:r>
            <a:r>
              <a:rPr lang="en-IN" dirty="0">
                <a:solidFill>
                  <a:schemeClr val="bg1"/>
                </a:solidFill>
              </a:rPr>
              <a:t> td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b.BookingID</a:t>
            </a:r>
            <a:r>
              <a:rPr lang="en-IN" dirty="0">
                <a:solidFill>
                  <a:schemeClr val="bg1"/>
                </a:solidFill>
              </a:rPr>
              <a:t> = </a:t>
            </a:r>
            <a:r>
              <a:rPr lang="en-IN" dirty="0" err="1">
                <a:solidFill>
                  <a:schemeClr val="bg1"/>
                </a:solidFill>
              </a:rPr>
              <a:t>td.BookingID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 BY </a:t>
            </a:r>
            <a:r>
              <a:rPr lang="en-US" dirty="0" err="1">
                <a:solidFill>
                  <a:schemeClr val="bg1"/>
                </a:solidFill>
              </a:rPr>
              <a:t>c.CabID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c.LicensePlate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ORDER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BY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TotalDistanceCovered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DESC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927702" y="5897276"/>
            <a:ext cx="6466601" cy="562063"/>
          </a:xfrm>
          <a:prstGeom prst="roundRect">
            <a:avLst/>
          </a:prstGeom>
          <a:solidFill>
            <a:srgbClr val="A66A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8B75BE-5507-1D55-6DE9-9D8ED257AEC9}"/>
              </a:ext>
            </a:extLst>
          </p:cNvPr>
          <p:cNvSpPr txBox="1"/>
          <p:nvPr/>
        </p:nvSpPr>
        <p:spPr>
          <a:xfrm>
            <a:off x="4105469" y="4183655"/>
            <a:ext cx="6139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Joins </a:t>
            </a:r>
            <a:r>
              <a:rPr lang="en-US" b="1" dirty="0">
                <a:solidFill>
                  <a:schemeClr val="bg1"/>
                </a:solidFill>
              </a:rPr>
              <a:t>Cabs</a:t>
            </a:r>
            <a:r>
              <a:rPr lang="en-US" dirty="0">
                <a:solidFill>
                  <a:schemeClr val="bg1"/>
                </a:solidFill>
              </a:rPr>
              <a:t> to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dirty="0">
                <a:solidFill>
                  <a:schemeClr val="bg1"/>
                </a:solidFill>
              </a:rPr>
              <a:t> to </a:t>
            </a:r>
            <a:r>
              <a:rPr lang="en-US" b="1" dirty="0" err="1">
                <a:solidFill>
                  <a:schemeClr val="bg1"/>
                </a:solidFill>
              </a:rPr>
              <a:t>TripDetails</a:t>
            </a:r>
            <a:r>
              <a:rPr lang="en-US" dirty="0">
                <a:solidFill>
                  <a:schemeClr val="bg1"/>
                </a:solidFill>
              </a:rPr>
              <a:t> to track trips per cab.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298985-28A4-69DB-FAC2-CD29D760014D}"/>
              </a:ext>
            </a:extLst>
          </p:cNvPr>
          <p:cNvSpPr txBox="1"/>
          <p:nvPr/>
        </p:nvSpPr>
        <p:spPr>
          <a:xfrm>
            <a:off x="4105469" y="4734653"/>
            <a:ext cx="722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Uses </a:t>
            </a:r>
            <a:r>
              <a:rPr lang="en-US" b="1" dirty="0">
                <a:solidFill>
                  <a:schemeClr val="bg1"/>
                </a:solidFill>
              </a:rPr>
              <a:t>SUM(</a:t>
            </a:r>
            <a:r>
              <a:rPr lang="en-US" b="1" dirty="0" err="1">
                <a:solidFill>
                  <a:schemeClr val="bg1"/>
                </a:solidFill>
              </a:rPr>
              <a:t>td.Distance</a:t>
            </a:r>
            <a:r>
              <a:rPr lang="en-US" b="1" dirty="0">
                <a:solidFill>
                  <a:schemeClr val="bg1"/>
                </a:solidFill>
              </a:rPr>
              <a:t>) </a:t>
            </a:r>
            <a:r>
              <a:rPr lang="en-US" dirty="0">
                <a:solidFill>
                  <a:schemeClr val="bg1"/>
                </a:solidFill>
              </a:rPr>
              <a:t>to </a:t>
            </a:r>
            <a:r>
              <a:rPr lang="en-US" b="1" dirty="0">
                <a:solidFill>
                  <a:schemeClr val="bg1"/>
                </a:solidFill>
              </a:rPr>
              <a:t>calculate total distance covered per cab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607553-BE06-403E-4C5C-BE17991F23FD}"/>
              </a:ext>
            </a:extLst>
          </p:cNvPr>
          <p:cNvSpPr txBox="1"/>
          <p:nvPr/>
        </p:nvSpPr>
        <p:spPr>
          <a:xfrm>
            <a:off x="4105469" y="5383319"/>
            <a:ext cx="3769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Groups by </a:t>
            </a:r>
            <a:r>
              <a:rPr lang="en-US" b="1" dirty="0" err="1">
                <a:solidFill>
                  <a:schemeClr val="bg1"/>
                </a:solidFill>
              </a:rPr>
              <a:t>CabID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b="1" dirty="0" err="1">
                <a:solidFill>
                  <a:schemeClr val="bg1"/>
                </a:solidFill>
              </a:rPr>
              <a:t>LicensePlate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FF8792-CB8D-61EA-0246-8818BA3C7485}"/>
              </a:ext>
            </a:extLst>
          </p:cNvPr>
          <p:cNvSpPr txBox="1"/>
          <p:nvPr/>
        </p:nvSpPr>
        <p:spPr>
          <a:xfrm>
            <a:off x="4105469" y="6031985"/>
            <a:ext cx="6288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Orders by </a:t>
            </a:r>
            <a:r>
              <a:rPr lang="en-US" b="1" dirty="0" err="1"/>
              <a:t>TotalDistanceCovered</a:t>
            </a:r>
            <a:r>
              <a:rPr lang="en-US" dirty="0"/>
              <a:t> DESC (most-used cab first).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298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2113" y="1677"/>
            <a:ext cx="9509888" cy="534670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497A62-9997-CAA6-BE74-C601667075A0}"/>
              </a:ext>
            </a:extLst>
          </p:cNvPr>
          <p:cNvSpPr txBox="1"/>
          <p:nvPr/>
        </p:nvSpPr>
        <p:spPr>
          <a:xfrm>
            <a:off x="390202" y="2360273"/>
            <a:ext cx="22376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The dataset contains information on how much each cab has traveled in all assigned bookings.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71B762-478C-83C7-E92A-F1F8F92C13A1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E931DF-07E1-AEE4-7FF3-80F1F01EC63C}"/>
              </a:ext>
            </a:extLst>
          </p:cNvPr>
          <p:cNvSpPr txBox="1"/>
          <p:nvPr/>
        </p:nvSpPr>
        <p:spPr>
          <a:xfrm>
            <a:off x="417352" y="4094894"/>
            <a:ext cx="22376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This is useful for fleet management, cab maintenance schedules, and determining high-usage vehicles.</a:t>
            </a:r>
          </a:p>
        </p:txBody>
      </p:sp>
    </p:spTree>
    <p:extLst>
      <p:ext uri="{BB962C8B-B14F-4D97-AF65-F5344CB8AC3E}">
        <p14:creationId xmlns:p14="http://schemas.microsoft.com/office/powerpoint/2010/main" val="2750903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08B1F43-86D2-EE03-6C0B-F089C195F6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7EC3BD-25D4-48D7-6A65-0732515CA8C0}"/>
              </a:ext>
            </a:extLst>
          </p:cNvPr>
          <p:cNvSpPr txBox="1"/>
          <p:nvPr/>
        </p:nvSpPr>
        <p:spPr>
          <a:xfrm>
            <a:off x="1628774" y="843677"/>
            <a:ext cx="92297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What are the completed bookings whose fare is higher than the average fare?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E84E7F-658B-BD6A-671B-4307531B8B4A}"/>
              </a:ext>
            </a:extLst>
          </p:cNvPr>
          <p:cNvSpPr txBox="1"/>
          <p:nvPr/>
        </p:nvSpPr>
        <p:spPr>
          <a:xfrm>
            <a:off x="1628774" y="4144804"/>
            <a:ext cx="91630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have to run the following SQL query so that we can know about the bookings whose fare is higher than the average fare with complete status.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2906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3" y="268373"/>
            <a:ext cx="6095993" cy="3427323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92455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find all Bookings Where the Fare is Higher Than the Average Fare for all Completed Bookings: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>
                <a:solidFill>
                  <a:schemeClr val="bg1"/>
                </a:solidFill>
              </a:rPr>
              <a:t>*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&gt; (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AVG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(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)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		              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Status = ‘Completed’);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409575" y="4957252"/>
            <a:ext cx="2752725" cy="954107"/>
          </a:xfrm>
          <a:prstGeom prst="roundRect">
            <a:avLst/>
          </a:prstGeom>
          <a:solidFill>
            <a:srgbClr val="C8386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Query Explanation: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2733325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3" y="268373"/>
            <a:ext cx="6095993" cy="3427323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92455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find all Bookings Where the Fare is Higher Than the Average Fare for all Completed Bookings: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>
                <a:solidFill>
                  <a:schemeClr val="bg1"/>
                </a:solidFill>
              </a:rPr>
              <a:t>*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Fare &gt; (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AVG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(Fare)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Bookings 		              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Status = ‘Completed’);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824579" y="3797548"/>
            <a:ext cx="7689397" cy="954107"/>
          </a:xfrm>
          <a:prstGeom prst="roundRect">
            <a:avLst/>
          </a:prstGeom>
          <a:solidFill>
            <a:srgbClr val="C8386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DD113D-B1A7-6E55-9A61-B7B259759D26}"/>
              </a:ext>
            </a:extLst>
          </p:cNvPr>
          <p:cNvSpPr txBox="1"/>
          <p:nvPr/>
        </p:nvSpPr>
        <p:spPr>
          <a:xfrm>
            <a:off x="4021007" y="3951435"/>
            <a:ext cx="7296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subquery </a:t>
            </a:r>
            <a:r>
              <a:rPr lang="en-US" b="1" dirty="0"/>
              <a:t>(SELECT AVG(Fare) FROM Bookings WHERE Status = ‘Completed’)</a:t>
            </a:r>
            <a:r>
              <a:rPr lang="en-US" dirty="0"/>
              <a:t> calculates the </a:t>
            </a:r>
            <a:r>
              <a:rPr lang="en-US" b="1" dirty="0"/>
              <a:t>average</a:t>
            </a:r>
            <a:r>
              <a:rPr lang="en-US" dirty="0"/>
              <a:t> </a:t>
            </a:r>
            <a:r>
              <a:rPr lang="en-US" b="1" dirty="0"/>
              <a:t>fare</a:t>
            </a:r>
            <a:r>
              <a:rPr lang="en-US" dirty="0"/>
              <a:t> of only completed bookings.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11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3" y="268373"/>
            <a:ext cx="6095993" cy="3427323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6267450" y="370225"/>
            <a:ext cx="592455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find all Bookings Where the Fare is Higher Than the Average Fare for all Completed Bookings: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US" b="1" dirty="0">
                <a:solidFill>
                  <a:schemeClr val="bg1"/>
                </a:solidFill>
              </a:rPr>
              <a:t>*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Fare &gt; (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AVG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(Fare)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Bookings 		               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WHERE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 Status = ‘Completed’);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706245" y="4957253"/>
            <a:ext cx="7689397" cy="954107"/>
          </a:xfrm>
          <a:prstGeom prst="roundRect">
            <a:avLst/>
          </a:prstGeom>
          <a:solidFill>
            <a:srgbClr val="C8386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DD113D-B1A7-6E55-9A61-B7B259759D26}"/>
              </a:ext>
            </a:extLst>
          </p:cNvPr>
          <p:cNvSpPr txBox="1"/>
          <p:nvPr/>
        </p:nvSpPr>
        <p:spPr>
          <a:xfrm>
            <a:off x="4021007" y="3951435"/>
            <a:ext cx="7296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subquery </a:t>
            </a:r>
            <a:r>
              <a:rPr lang="en-US" b="1" dirty="0">
                <a:solidFill>
                  <a:schemeClr val="bg1"/>
                </a:solidFill>
              </a:rPr>
              <a:t>(SELECT AVG(Fare) FROM Bookings WHERE Status = ‘Completed’)</a:t>
            </a:r>
            <a:r>
              <a:rPr lang="en-US" dirty="0">
                <a:solidFill>
                  <a:schemeClr val="bg1"/>
                </a:solidFill>
              </a:rPr>
              <a:t> calculates the </a:t>
            </a:r>
            <a:r>
              <a:rPr lang="en-US" b="1" dirty="0">
                <a:solidFill>
                  <a:schemeClr val="bg1"/>
                </a:solidFill>
              </a:rPr>
              <a:t>average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fare</a:t>
            </a:r>
            <a:r>
              <a:rPr lang="en-US" dirty="0">
                <a:solidFill>
                  <a:schemeClr val="bg1"/>
                </a:solidFill>
              </a:rPr>
              <a:t> of only completed bookings.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BB6A5F-4682-7FF3-5FA1-D181D2C4E38A}"/>
              </a:ext>
            </a:extLst>
          </p:cNvPr>
          <p:cNvSpPr txBox="1"/>
          <p:nvPr/>
        </p:nvSpPr>
        <p:spPr>
          <a:xfrm>
            <a:off x="3902673" y="5111140"/>
            <a:ext cx="7296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outer query selects all bookings where the </a:t>
            </a:r>
            <a:r>
              <a:rPr lang="en-US" b="1" dirty="0"/>
              <a:t>Fare</a:t>
            </a:r>
            <a:r>
              <a:rPr lang="en-US" dirty="0"/>
              <a:t> is </a:t>
            </a:r>
            <a:r>
              <a:rPr lang="en-US" b="1" dirty="0"/>
              <a:t>greater than this average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0295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45D2DD-B544-07A3-73F0-39A983B20C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7C5471D-13D0-4963-EA86-FAD1030B04E9}"/>
              </a:ext>
            </a:extLst>
          </p:cNvPr>
          <p:cNvSpPr/>
          <p:nvPr/>
        </p:nvSpPr>
        <p:spPr>
          <a:xfrm>
            <a:off x="12369237" y="0"/>
            <a:ext cx="2340000" cy="6876000"/>
          </a:xfrm>
          <a:custGeom>
            <a:avLst/>
            <a:gdLst>
              <a:gd name="connsiteX0" fmla="*/ 0 w 2326484"/>
              <a:gd name="connsiteY0" fmla="*/ 0 h 6858000"/>
              <a:gd name="connsiteX1" fmla="*/ 2106000 w 2326484"/>
              <a:gd name="connsiteY1" fmla="*/ 0 h 6858000"/>
              <a:gd name="connsiteX2" fmla="*/ 2106000 w 2326484"/>
              <a:gd name="connsiteY2" fmla="*/ 5304097 h 6858000"/>
              <a:gd name="connsiteX3" fmla="*/ 2326484 w 2326484"/>
              <a:gd name="connsiteY3" fmla="*/ 5723020 h 6858000"/>
              <a:gd name="connsiteX4" fmla="*/ 2106000 w 2326484"/>
              <a:gd name="connsiteY4" fmla="*/ 6141942 h 6858000"/>
              <a:gd name="connsiteX5" fmla="*/ 2106000 w 2326484"/>
              <a:gd name="connsiteY5" fmla="*/ 6858000 h 6858000"/>
              <a:gd name="connsiteX6" fmla="*/ 0 w 232648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26484" h="6858000">
                <a:moveTo>
                  <a:pt x="0" y="0"/>
                </a:moveTo>
                <a:lnTo>
                  <a:pt x="2106000" y="0"/>
                </a:lnTo>
                <a:lnTo>
                  <a:pt x="2106000" y="5304097"/>
                </a:lnTo>
                <a:lnTo>
                  <a:pt x="2326484" y="5723020"/>
                </a:lnTo>
                <a:lnTo>
                  <a:pt x="2106000" y="6141942"/>
                </a:lnTo>
                <a:lnTo>
                  <a:pt x="210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6C2649-8732-B13F-AD78-51A33C44F5CE}"/>
              </a:ext>
            </a:extLst>
          </p:cNvPr>
          <p:cNvSpPr/>
          <p:nvPr/>
        </p:nvSpPr>
        <p:spPr>
          <a:xfrm rot="5400000">
            <a:off x="10083237" y="2299990"/>
            <a:ext cx="6876000" cy="2304000"/>
          </a:xfrm>
          <a:custGeom>
            <a:avLst/>
            <a:gdLst>
              <a:gd name="connsiteX0" fmla="*/ 0 w 6858000"/>
              <a:gd name="connsiteY0" fmla="*/ 2284183 h 2284183"/>
              <a:gd name="connsiteX1" fmla="*/ 0 w 6858000"/>
              <a:gd name="connsiteY1" fmla="*/ 232183 h 2284183"/>
              <a:gd name="connsiteX2" fmla="*/ 4367468 w 6858000"/>
              <a:gd name="connsiteY2" fmla="*/ 232183 h 2284183"/>
              <a:gd name="connsiteX3" fmla="*/ 4808618 w 6858000"/>
              <a:gd name="connsiteY3" fmla="*/ 0 h 2284183"/>
              <a:gd name="connsiteX4" fmla="*/ 5249769 w 6858000"/>
              <a:gd name="connsiteY4" fmla="*/ 232183 h 2284183"/>
              <a:gd name="connsiteX5" fmla="*/ 6858000 w 6858000"/>
              <a:gd name="connsiteY5" fmla="*/ 232183 h 2284183"/>
              <a:gd name="connsiteX6" fmla="*/ 6858000 w 6858000"/>
              <a:gd name="connsiteY6" fmla="*/ 2284183 h 22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84183">
                <a:moveTo>
                  <a:pt x="0" y="2284183"/>
                </a:moveTo>
                <a:lnTo>
                  <a:pt x="0" y="232183"/>
                </a:lnTo>
                <a:lnTo>
                  <a:pt x="4367468" y="232183"/>
                </a:lnTo>
                <a:lnTo>
                  <a:pt x="4808618" y="0"/>
                </a:lnTo>
                <a:lnTo>
                  <a:pt x="5249769" y="232183"/>
                </a:lnTo>
                <a:lnTo>
                  <a:pt x="6858000" y="232183"/>
                </a:lnTo>
                <a:lnTo>
                  <a:pt x="6858000" y="2284183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1CC86-C18C-3109-75C3-07E92A71A3D7}"/>
              </a:ext>
            </a:extLst>
          </p:cNvPr>
          <p:cNvSpPr/>
          <p:nvPr/>
        </p:nvSpPr>
        <p:spPr>
          <a:xfrm rot="5400000">
            <a:off x="10047237" y="2249998"/>
            <a:ext cx="6912000" cy="2340000"/>
          </a:xfrm>
          <a:custGeom>
            <a:avLst/>
            <a:gdLst>
              <a:gd name="connsiteX0" fmla="*/ 0 w 6858000"/>
              <a:gd name="connsiteY0" fmla="*/ 2299485 h 2299485"/>
              <a:gd name="connsiteX1" fmla="*/ 0 w 6858000"/>
              <a:gd name="connsiteY1" fmla="*/ 247485 h 2299485"/>
              <a:gd name="connsiteX2" fmla="*/ 3452995 w 6858000"/>
              <a:gd name="connsiteY2" fmla="*/ 247485 h 2299485"/>
              <a:gd name="connsiteX3" fmla="*/ 3886202 w 6858000"/>
              <a:gd name="connsiteY3" fmla="*/ 0 h 2299485"/>
              <a:gd name="connsiteX4" fmla="*/ 4319409 w 6858000"/>
              <a:gd name="connsiteY4" fmla="*/ 247485 h 2299485"/>
              <a:gd name="connsiteX5" fmla="*/ 6858000 w 6858000"/>
              <a:gd name="connsiteY5" fmla="*/ 247485 h 2299485"/>
              <a:gd name="connsiteX6" fmla="*/ 6858000 w 6858000"/>
              <a:gd name="connsiteY6" fmla="*/ 2299485 h 2299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99485">
                <a:moveTo>
                  <a:pt x="0" y="2299485"/>
                </a:moveTo>
                <a:lnTo>
                  <a:pt x="0" y="247485"/>
                </a:lnTo>
                <a:lnTo>
                  <a:pt x="3452995" y="247485"/>
                </a:lnTo>
                <a:lnTo>
                  <a:pt x="3886202" y="0"/>
                </a:lnTo>
                <a:lnTo>
                  <a:pt x="4319409" y="247485"/>
                </a:lnTo>
                <a:lnTo>
                  <a:pt x="6858000" y="247485"/>
                </a:lnTo>
                <a:lnTo>
                  <a:pt x="6858000" y="2299485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F1CC7E-F1FE-5F86-1AE3-015EB649231C}"/>
              </a:ext>
            </a:extLst>
          </p:cNvPr>
          <p:cNvSpPr/>
          <p:nvPr/>
        </p:nvSpPr>
        <p:spPr>
          <a:xfrm rot="5400000">
            <a:off x="9986100" y="2311138"/>
            <a:ext cx="6912000" cy="2289723"/>
          </a:xfrm>
          <a:custGeom>
            <a:avLst/>
            <a:gdLst>
              <a:gd name="connsiteX0" fmla="*/ 0 w 6858000"/>
              <a:gd name="connsiteY0" fmla="*/ 2289723 h 2289723"/>
              <a:gd name="connsiteX1" fmla="*/ 0 w 6858000"/>
              <a:gd name="connsiteY1" fmla="*/ 237723 h 2289723"/>
              <a:gd name="connsiteX2" fmla="*/ 2512108 w 6858000"/>
              <a:gd name="connsiteY2" fmla="*/ 237723 h 2289723"/>
              <a:gd name="connsiteX3" fmla="*/ 2963782 w 6858000"/>
              <a:gd name="connsiteY3" fmla="*/ 0 h 2289723"/>
              <a:gd name="connsiteX4" fmla="*/ 3415456 w 6858000"/>
              <a:gd name="connsiteY4" fmla="*/ 237723 h 2289723"/>
              <a:gd name="connsiteX5" fmla="*/ 6858000 w 6858000"/>
              <a:gd name="connsiteY5" fmla="*/ 237723 h 2289723"/>
              <a:gd name="connsiteX6" fmla="*/ 6858000 w 6858000"/>
              <a:gd name="connsiteY6" fmla="*/ 2289723 h 2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89723">
                <a:moveTo>
                  <a:pt x="0" y="2289723"/>
                </a:moveTo>
                <a:lnTo>
                  <a:pt x="0" y="237723"/>
                </a:lnTo>
                <a:lnTo>
                  <a:pt x="2512108" y="237723"/>
                </a:lnTo>
                <a:lnTo>
                  <a:pt x="2963782" y="0"/>
                </a:lnTo>
                <a:lnTo>
                  <a:pt x="3415456" y="237723"/>
                </a:lnTo>
                <a:lnTo>
                  <a:pt x="6858000" y="237723"/>
                </a:lnTo>
                <a:lnTo>
                  <a:pt x="6858000" y="228972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E032113-240A-585F-DE05-AFA2EB5A9C6E}"/>
              </a:ext>
            </a:extLst>
          </p:cNvPr>
          <p:cNvSpPr/>
          <p:nvPr/>
        </p:nvSpPr>
        <p:spPr>
          <a:xfrm rot="5400000">
            <a:off x="10002647" y="2341676"/>
            <a:ext cx="6948000" cy="2220631"/>
          </a:xfrm>
          <a:custGeom>
            <a:avLst/>
            <a:gdLst>
              <a:gd name="connsiteX0" fmla="*/ 0 w 6858000"/>
              <a:gd name="connsiteY0" fmla="*/ 2220631 h 2220631"/>
              <a:gd name="connsiteX1" fmla="*/ 0 w 6858000"/>
              <a:gd name="connsiteY1" fmla="*/ 240631 h 2220631"/>
              <a:gd name="connsiteX2" fmla="*/ 1592183 w 6858000"/>
              <a:gd name="connsiteY2" fmla="*/ 240631 h 2220631"/>
              <a:gd name="connsiteX3" fmla="*/ 2049382 w 6858000"/>
              <a:gd name="connsiteY3" fmla="*/ 0 h 2220631"/>
              <a:gd name="connsiteX4" fmla="*/ 2506581 w 6858000"/>
              <a:gd name="connsiteY4" fmla="*/ 240631 h 2220631"/>
              <a:gd name="connsiteX5" fmla="*/ 6858000 w 6858000"/>
              <a:gd name="connsiteY5" fmla="*/ 240631 h 2220631"/>
              <a:gd name="connsiteX6" fmla="*/ 6858000 w 6858000"/>
              <a:gd name="connsiteY6" fmla="*/ 2220631 h 2220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20631">
                <a:moveTo>
                  <a:pt x="0" y="2220631"/>
                </a:moveTo>
                <a:lnTo>
                  <a:pt x="0" y="240631"/>
                </a:lnTo>
                <a:lnTo>
                  <a:pt x="1592183" y="240631"/>
                </a:lnTo>
                <a:lnTo>
                  <a:pt x="2049382" y="0"/>
                </a:lnTo>
                <a:lnTo>
                  <a:pt x="2506581" y="240631"/>
                </a:lnTo>
                <a:lnTo>
                  <a:pt x="6858000" y="240631"/>
                </a:lnTo>
                <a:lnTo>
                  <a:pt x="6858000" y="2220631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5421863-A36D-1719-671F-D5E454032639}"/>
              </a:ext>
            </a:extLst>
          </p:cNvPr>
          <p:cNvSpPr/>
          <p:nvPr/>
        </p:nvSpPr>
        <p:spPr>
          <a:xfrm rot="5400000">
            <a:off x="10011840" y="2286000"/>
            <a:ext cx="6912000" cy="2232000"/>
          </a:xfrm>
          <a:custGeom>
            <a:avLst/>
            <a:gdLst>
              <a:gd name="connsiteX0" fmla="*/ 0 w 6858000"/>
              <a:gd name="connsiteY0" fmla="*/ 2204685 h 2204685"/>
              <a:gd name="connsiteX1" fmla="*/ 0 w 6858000"/>
              <a:gd name="connsiteY1" fmla="*/ 224686 h 2204685"/>
              <a:gd name="connsiteX2" fmla="*/ 704068 w 6858000"/>
              <a:gd name="connsiteY2" fmla="*/ 224686 h 2204685"/>
              <a:gd name="connsiteX3" fmla="*/ 1130971 w 6858000"/>
              <a:gd name="connsiteY3" fmla="*/ 0 h 2204685"/>
              <a:gd name="connsiteX4" fmla="*/ 1557875 w 6858000"/>
              <a:gd name="connsiteY4" fmla="*/ 224686 h 2204685"/>
              <a:gd name="connsiteX5" fmla="*/ 6858000 w 6858000"/>
              <a:gd name="connsiteY5" fmla="*/ 224686 h 2204685"/>
              <a:gd name="connsiteX6" fmla="*/ 6858000 w 6858000"/>
              <a:gd name="connsiteY6" fmla="*/ 2204685 h 220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204685">
                <a:moveTo>
                  <a:pt x="0" y="2204685"/>
                </a:moveTo>
                <a:lnTo>
                  <a:pt x="0" y="224686"/>
                </a:lnTo>
                <a:lnTo>
                  <a:pt x="704068" y="224686"/>
                </a:lnTo>
                <a:lnTo>
                  <a:pt x="1130971" y="0"/>
                </a:lnTo>
                <a:lnTo>
                  <a:pt x="1557875" y="224686"/>
                </a:lnTo>
                <a:lnTo>
                  <a:pt x="6858000" y="224686"/>
                </a:lnTo>
                <a:lnTo>
                  <a:pt x="6858000" y="22046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2A8278-C0FF-AA11-C93C-AF197F8112AC}"/>
              </a:ext>
            </a:extLst>
          </p:cNvPr>
          <p:cNvSpPr txBox="1"/>
          <p:nvPr/>
        </p:nvSpPr>
        <p:spPr>
          <a:xfrm>
            <a:off x="1090863" y="641684"/>
            <a:ext cx="1001027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b="1" dirty="0">
                <a:solidFill>
                  <a:schemeClr val="bg1"/>
                </a:solidFill>
              </a:rPr>
              <a:t>Inserted Records Details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FF96F1D-A7AF-7998-E935-D20C58E0A64C}"/>
              </a:ext>
            </a:extLst>
          </p:cNvPr>
          <p:cNvSpPr/>
          <p:nvPr/>
        </p:nvSpPr>
        <p:spPr>
          <a:xfrm>
            <a:off x="7399421" y="2639472"/>
            <a:ext cx="3670545" cy="3304674"/>
          </a:xfrm>
          <a:prstGeom prst="roundRect">
            <a:avLst/>
          </a:prstGeom>
          <a:ln/>
          <a:effectLst>
            <a:softEdge rad="317500"/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INSERT INTO </a:t>
            </a:r>
            <a:r>
              <a:rPr lang="en-US" sz="2000" dirty="0"/>
              <a:t>Customers (</a:t>
            </a:r>
            <a:r>
              <a:rPr lang="en-US" sz="2000" dirty="0" err="1"/>
              <a:t>CustomerID</a:t>
            </a:r>
            <a:r>
              <a:rPr lang="en-US" sz="2000" dirty="0"/>
              <a:t>, Name, Email, Phone, </a:t>
            </a:r>
            <a:r>
              <a:rPr lang="en-US" sz="2000" dirty="0" err="1"/>
              <a:t>SignupDate</a:t>
            </a:r>
            <a:r>
              <a:rPr lang="en-US" sz="2000" dirty="0"/>
              <a:t>)</a:t>
            </a:r>
          </a:p>
          <a:p>
            <a:pPr algn="ctr"/>
            <a:r>
              <a:rPr lang="en-US" sz="20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VALUES</a:t>
            </a:r>
            <a:r>
              <a:rPr lang="en-US" sz="2000" dirty="0"/>
              <a:t> (1, 'John Doe', 'john@example.com', '1234567890', '2023-01-15');</a:t>
            </a:r>
            <a:endParaRPr lang="en-I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F7A456-1E79-5AAE-9022-91C5ED77BFD3}"/>
              </a:ext>
            </a:extLst>
          </p:cNvPr>
          <p:cNvSpPr txBox="1"/>
          <p:nvPr/>
        </p:nvSpPr>
        <p:spPr>
          <a:xfrm>
            <a:off x="7614440" y="2391364"/>
            <a:ext cx="3240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2">
                    <a:lumMod val="90000"/>
                  </a:schemeClr>
                </a:solidFill>
              </a:rPr>
              <a:t>Example SQL Insert </a:t>
            </a:r>
            <a:r>
              <a:rPr lang="en-IN" b="1" dirty="0">
                <a:solidFill>
                  <a:schemeClr val="bg2">
                    <a:lumMod val="9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</a:t>
            </a:r>
            <a:r>
              <a:rPr lang="en-IN" sz="1800" b="1" dirty="0">
                <a:solidFill>
                  <a:schemeClr val="bg2">
                    <a:lumMod val="9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uery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b="1" dirty="0">
                <a:solidFill>
                  <a:schemeClr val="bg2">
                    <a:lumMod val="90000"/>
                  </a:schemeClr>
                </a:solidFill>
              </a:rPr>
              <a:t>:</a:t>
            </a:r>
            <a:endParaRPr lang="en-I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7FF738-D2A3-4462-403C-3C9EFCCDB409}"/>
              </a:ext>
            </a:extLst>
          </p:cNvPr>
          <p:cNvSpPr txBox="1"/>
          <p:nvPr/>
        </p:nvSpPr>
        <p:spPr>
          <a:xfrm>
            <a:off x="1177329" y="2639472"/>
            <a:ext cx="47422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For the Analysis of the Case Study: Cab Booking System, we have recorded 35 dummy Customers data and 17 dummy Drivers data, on which the analysis will takes place for our better understanding.</a:t>
            </a:r>
          </a:p>
          <a:p>
            <a:endParaRPr lang="en-US" sz="1600" b="1" dirty="0">
              <a:solidFill>
                <a:schemeClr val="bg2">
                  <a:lumMod val="90000"/>
                </a:schemeClr>
              </a:solidFill>
            </a:endParaRPr>
          </a:p>
          <a:p>
            <a:endParaRPr lang="en-US" sz="1600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Here’s is the example of a SQL Query, so that we can understand how we can INSERT data into database’s tables.</a:t>
            </a:r>
            <a:endParaRPr lang="en-IN" sz="1600" b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1C8AA0-6599-FA1A-9138-246751ABE332}"/>
              </a:ext>
            </a:extLst>
          </p:cNvPr>
          <p:cNvSpPr txBox="1"/>
          <p:nvPr/>
        </p:nvSpPr>
        <p:spPr>
          <a:xfrm>
            <a:off x="0" y="-1859288"/>
            <a:ext cx="117588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chemeClr val="bg2">
                    <a:lumMod val="90000"/>
                  </a:schemeClr>
                </a:solidFill>
              </a:rPr>
              <a:t>Visual Representation of Relation between the Tables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C223D4C-232C-CB27-6D06-73C3F4B0218C}"/>
              </a:ext>
            </a:extLst>
          </p:cNvPr>
          <p:cNvSpPr/>
          <p:nvPr/>
        </p:nvSpPr>
        <p:spPr>
          <a:xfrm>
            <a:off x="-3108033" y="2353431"/>
            <a:ext cx="1820779" cy="1815882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9017FC-F73D-A18B-59F2-DD2A036AD085}"/>
              </a:ext>
            </a:extLst>
          </p:cNvPr>
          <p:cNvSpPr txBox="1"/>
          <p:nvPr/>
        </p:nvSpPr>
        <p:spPr>
          <a:xfrm>
            <a:off x="-3009901" y="2213012"/>
            <a:ext cx="168442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Customers</a:t>
            </a:r>
          </a:p>
          <a:p>
            <a:r>
              <a:rPr lang="en-IN" sz="1600" dirty="0" err="1"/>
              <a:t>customerID</a:t>
            </a:r>
            <a:endParaRPr lang="en-IN" sz="1600" dirty="0"/>
          </a:p>
          <a:p>
            <a:r>
              <a:rPr lang="en-IN" sz="1600" dirty="0"/>
              <a:t>FirstName</a:t>
            </a:r>
          </a:p>
          <a:p>
            <a:r>
              <a:rPr lang="en-IN" sz="1600" dirty="0" err="1"/>
              <a:t>LastName</a:t>
            </a:r>
            <a:endParaRPr lang="en-IN" sz="1600" dirty="0"/>
          </a:p>
          <a:p>
            <a:r>
              <a:rPr lang="en-IN" sz="1600" dirty="0"/>
              <a:t>Email</a:t>
            </a:r>
          </a:p>
          <a:p>
            <a:r>
              <a:rPr lang="en-IN" sz="1600" dirty="0"/>
              <a:t>Phone</a:t>
            </a:r>
          </a:p>
          <a:p>
            <a:r>
              <a:rPr lang="en-IN" sz="1600" dirty="0" err="1"/>
              <a:t>RegistrationDate</a:t>
            </a:r>
            <a:endParaRPr lang="en-IN" sz="16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A635A61-3EA3-EC80-50AA-8FD9520FBF76}"/>
              </a:ext>
            </a:extLst>
          </p:cNvPr>
          <p:cNvSpPr/>
          <p:nvPr/>
        </p:nvSpPr>
        <p:spPr>
          <a:xfrm>
            <a:off x="4688472" y="-2446559"/>
            <a:ext cx="1820779" cy="2062103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117BC8-38E2-672A-0DCD-62F2933A552B}"/>
              </a:ext>
            </a:extLst>
          </p:cNvPr>
          <p:cNvSpPr txBox="1"/>
          <p:nvPr/>
        </p:nvSpPr>
        <p:spPr>
          <a:xfrm>
            <a:off x="4917072" y="-2446557"/>
            <a:ext cx="149191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Feedback</a:t>
            </a:r>
          </a:p>
          <a:p>
            <a:r>
              <a:rPr lang="en-IN" sz="1600" dirty="0" err="1"/>
              <a:t>FeedbackID</a:t>
            </a:r>
            <a:endParaRPr lang="en-IN" sz="1600" dirty="0"/>
          </a:p>
          <a:p>
            <a:r>
              <a:rPr lang="en-IN" sz="1600" dirty="0" err="1"/>
              <a:t>BookingID</a:t>
            </a:r>
            <a:endParaRPr lang="en-IN" sz="1600" dirty="0"/>
          </a:p>
          <a:p>
            <a:r>
              <a:rPr lang="en-IN" sz="1600" dirty="0" err="1"/>
              <a:t>CustomerID</a:t>
            </a:r>
            <a:endParaRPr lang="en-IN" sz="1600" dirty="0"/>
          </a:p>
          <a:p>
            <a:r>
              <a:rPr lang="en-IN" sz="1600" dirty="0" err="1"/>
              <a:t>DriverID</a:t>
            </a:r>
            <a:endParaRPr lang="en-IN" sz="1600" dirty="0"/>
          </a:p>
          <a:p>
            <a:r>
              <a:rPr lang="en-IN" sz="1600" dirty="0"/>
              <a:t>Rating</a:t>
            </a:r>
          </a:p>
          <a:p>
            <a:r>
              <a:rPr lang="en-IN" sz="1600" dirty="0"/>
              <a:t>Comments</a:t>
            </a:r>
          </a:p>
          <a:p>
            <a:r>
              <a:rPr lang="en-IN" sz="1600" dirty="0" err="1"/>
              <a:t>FeedbackDate</a:t>
            </a:r>
            <a:endParaRPr lang="en-IN" sz="16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C29C014-B146-EF1D-C456-8D53CD8459D2}"/>
              </a:ext>
            </a:extLst>
          </p:cNvPr>
          <p:cNvSpPr/>
          <p:nvPr/>
        </p:nvSpPr>
        <p:spPr>
          <a:xfrm>
            <a:off x="9376944" y="-2561579"/>
            <a:ext cx="1820779" cy="2446556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0721EA-ED74-5813-5EDC-2B857824EFD8}"/>
              </a:ext>
            </a:extLst>
          </p:cNvPr>
          <p:cNvSpPr txBox="1"/>
          <p:nvPr/>
        </p:nvSpPr>
        <p:spPr>
          <a:xfrm>
            <a:off x="9585490" y="-2561579"/>
            <a:ext cx="16122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Drivers</a:t>
            </a:r>
          </a:p>
          <a:p>
            <a:r>
              <a:rPr lang="en-IN" sz="1600" dirty="0" err="1"/>
              <a:t>DriverID</a:t>
            </a:r>
            <a:endParaRPr lang="en-IN" sz="1600" dirty="0"/>
          </a:p>
          <a:p>
            <a:r>
              <a:rPr lang="en-IN" sz="1600" dirty="0"/>
              <a:t>FirstName</a:t>
            </a:r>
          </a:p>
          <a:p>
            <a:r>
              <a:rPr lang="en-IN" sz="1600" dirty="0" err="1"/>
              <a:t>LastName</a:t>
            </a:r>
            <a:endParaRPr lang="en-IN" sz="1600" dirty="0"/>
          </a:p>
          <a:p>
            <a:r>
              <a:rPr lang="en-IN" sz="1600" dirty="0"/>
              <a:t>Email</a:t>
            </a:r>
          </a:p>
          <a:p>
            <a:r>
              <a:rPr lang="en-IN" sz="1600" dirty="0"/>
              <a:t>Phone</a:t>
            </a:r>
          </a:p>
          <a:p>
            <a:r>
              <a:rPr lang="en-IN" sz="1600" dirty="0" err="1"/>
              <a:t>LicenseNumber</a:t>
            </a:r>
            <a:endParaRPr lang="en-IN" sz="1600" dirty="0"/>
          </a:p>
          <a:p>
            <a:r>
              <a:rPr lang="en-IN" sz="1600" dirty="0" err="1"/>
              <a:t>VehicleType</a:t>
            </a:r>
            <a:endParaRPr lang="en-IN" sz="1600" dirty="0"/>
          </a:p>
          <a:p>
            <a:r>
              <a:rPr lang="en-IN" sz="1600" dirty="0"/>
              <a:t>Rating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121047F-E829-014C-C0DB-03FD534CBF4A}"/>
              </a:ext>
            </a:extLst>
          </p:cNvPr>
          <p:cNvSpPr/>
          <p:nvPr/>
        </p:nvSpPr>
        <p:spPr>
          <a:xfrm>
            <a:off x="-3108033" y="5344552"/>
            <a:ext cx="1820779" cy="181588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A38ADE-9567-D7E7-B868-DF50437279BB}"/>
              </a:ext>
            </a:extLst>
          </p:cNvPr>
          <p:cNvSpPr txBox="1"/>
          <p:nvPr/>
        </p:nvSpPr>
        <p:spPr>
          <a:xfrm>
            <a:off x="-2745079" y="5409575"/>
            <a:ext cx="125128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 err="1"/>
              <a:t>TripDetails</a:t>
            </a:r>
            <a:endParaRPr lang="en-IN" sz="1600" b="1" dirty="0"/>
          </a:p>
          <a:p>
            <a:r>
              <a:rPr lang="en-IN" sz="1600" dirty="0" err="1"/>
              <a:t>TripID</a:t>
            </a:r>
            <a:endParaRPr lang="en-IN" sz="1600" dirty="0"/>
          </a:p>
          <a:p>
            <a:r>
              <a:rPr lang="en-IN" sz="1600" dirty="0" err="1"/>
              <a:t>BookingID</a:t>
            </a:r>
            <a:endParaRPr lang="en-IN" sz="1600" dirty="0"/>
          </a:p>
          <a:p>
            <a:r>
              <a:rPr lang="en-IN" sz="1600" dirty="0" err="1"/>
              <a:t>StartTime</a:t>
            </a:r>
            <a:endParaRPr lang="en-IN" sz="1600" dirty="0"/>
          </a:p>
          <a:p>
            <a:r>
              <a:rPr lang="en-IN" sz="1600" dirty="0" err="1"/>
              <a:t>EndTime</a:t>
            </a:r>
            <a:endParaRPr lang="en-IN" sz="1600" dirty="0"/>
          </a:p>
          <a:p>
            <a:r>
              <a:rPr lang="en-IN" sz="1600" dirty="0"/>
              <a:t>Distance</a:t>
            </a:r>
          </a:p>
          <a:p>
            <a:r>
              <a:rPr lang="en-IN" sz="1600" dirty="0" err="1"/>
              <a:t>TripFare</a:t>
            </a:r>
            <a:endParaRPr lang="en-IN" sz="160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FB4C312-C672-4109-81CE-03955BCA7FCA}"/>
              </a:ext>
            </a:extLst>
          </p:cNvPr>
          <p:cNvSpPr/>
          <p:nvPr/>
        </p:nvSpPr>
        <p:spPr>
          <a:xfrm>
            <a:off x="12575362" y="4849895"/>
            <a:ext cx="1820779" cy="2062103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2F634F-D8FC-F526-052E-EB8B526E6F81}"/>
              </a:ext>
            </a:extLst>
          </p:cNvPr>
          <p:cNvSpPr txBox="1"/>
          <p:nvPr/>
        </p:nvSpPr>
        <p:spPr>
          <a:xfrm>
            <a:off x="12511602" y="5015074"/>
            <a:ext cx="165233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Bookings</a:t>
            </a:r>
            <a:endParaRPr lang="en-IN" sz="1600" dirty="0"/>
          </a:p>
          <a:p>
            <a:r>
              <a:rPr lang="en-IN" sz="1600" dirty="0" err="1"/>
              <a:t>BookingID</a:t>
            </a:r>
            <a:endParaRPr lang="en-IN" sz="1600" dirty="0"/>
          </a:p>
          <a:p>
            <a:r>
              <a:rPr lang="en-IN" sz="1600" dirty="0" err="1"/>
              <a:t>CustomerID</a:t>
            </a:r>
            <a:endParaRPr lang="en-IN" sz="1600" dirty="0"/>
          </a:p>
          <a:p>
            <a:r>
              <a:rPr lang="en-IN" sz="1600" dirty="0" err="1"/>
              <a:t>CabID</a:t>
            </a:r>
            <a:endParaRPr lang="en-IN" sz="1600" dirty="0"/>
          </a:p>
          <a:p>
            <a:r>
              <a:rPr lang="en-IN" sz="1600" dirty="0" err="1"/>
              <a:t>BookingDate</a:t>
            </a:r>
            <a:endParaRPr lang="en-IN" sz="1600" dirty="0"/>
          </a:p>
          <a:p>
            <a:r>
              <a:rPr lang="en-IN" sz="1600" dirty="0" err="1"/>
              <a:t>PickupLocation</a:t>
            </a:r>
            <a:endParaRPr lang="en-IN" sz="1600" dirty="0"/>
          </a:p>
          <a:p>
            <a:r>
              <a:rPr lang="en-IN" sz="1600" dirty="0" err="1"/>
              <a:t>DropoffLocation</a:t>
            </a:r>
            <a:endParaRPr lang="en-IN" sz="1600" dirty="0"/>
          </a:p>
          <a:p>
            <a:r>
              <a:rPr lang="en-IN" sz="1600" dirty="0"/>
              <a:t>Fare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E867C42-CA53-6CDA-1227-F639B400D0DB}"/>
              </a:ext>
            </a:extLst>
          </p:cNvPr>
          <p:cNvSpPr/>
          <p:nvPr/>
        </p:nvSpPr>
        <p:spPr>
          <a:xfrm>
            <a:off x="12639121" y="5155155"/>
            <a:ext cx="1820779" cy="181588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7BDD339-6FEE-88DF-EC3F-764488D9CDBD}"/>
              </a:ext>
            </a:extLst>
          </p:cNvPr>
          <p:cNvSpPr txBox="1"/>
          <p:nvPr/>
        </p:nvSpPr>
        <p:spPr>
          <a:xfrm>
            <a:off x="13102383" y="5620554"/>
            <a:ext cx="13395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Cabs</a:t>
            </a:r>
          </a:p>
          <a:p>
            <a:r>
              <a:rPr lang="en-IN" sz="1600" dirty="0" err="1"/>
              <a:t>CabID</a:t>
            </a:r>
            <a:endParaRPr lang="en-IN" sz="1600" dirty="0"/>
          </a:p>
          <a:p>
            <a:r>
              <a:rPr lang="en-IN" sz="1600" dirty="0" err="1"/>
              <a:t>DriverID</a:t>
            </a:r>
            <a:endParaRPr lang="en-IN" sz="1600" dirty="0"/>
          </a:p>
          <a:p>
            <a:r>
              <a:rPr lang="en-IN" sz="1600" dirty="0" err="1"/>
              <a:t>LicensePlate</a:t>
            </a:r>
            <a:endParaRPr lang="en-IN" sz="1600" dirty="0"/>
          </a:p>
          <a:p>
            <a:r>
              <a:rPr lang="en-IN" sz="1600" dirty="0" err="1"/>
              <a:t>VehicleType</a:t>
            </a:r>
            <a:endParaRPr lang="en-IN" sz="16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2491F4-0F2D-50D4-EED4-FA0A40E48547}"/>
              </a:ext>
            </a:extLst>
          </p:cNvPr>
          <p:cNvCxnSpPr>
            <a:cxnSpLocks/>
          </p:cNvCxnSpPr>
          <p:nvPr/>
        </p:nvCxnSpPr>
        <p:spPr>
          <a:xfrm flipV="1">
            <a:off x="-3078077" y="3150666"/>
            <a:ext cx="2462462" cy="106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9770C8F-9D1A-F77C-12A3-32EDCFEEE6E1}"/>
              </a:ext>
            </a:extLst>
          </p:cNvPr>
          <p:cNvCxnSpPr>
            <a:cxnSpLocks/>
          </p:cNvCxnSpPr>
          <p:nvPr/>
        </p:nvCxnSpPr>
        <p:spPr>
          <a:xfrm flipH="1">
            <a:off x="9098629" y="-3737109"/>
            <a:ext cx="2020906" cy="294976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30669B2-172F-1DDE-5802-6C89AA2E5A4C}"/>
              </a:ext>
            </a:extLst>
          </p:cNvPr>
          <p:cNvSpPr txBox="1"/>
          <p:nvPr/>
        </p:nvSpPr>
        <p:spPr>
          <a:xfrm>
            <a:off x="2351076" y="-1050792"/>
            <a:ext cx="1202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CustomerID</a:t>
            </a:r>
            <a:endParaRPr lang="en-IN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71D1877-EB28-4521-A4C3-E141B3EC4A7B}"/>
              </a:ext>
            </a:extLst>
          </p:cNvPr>
          <p:cNvSpPr txBox="1"/>
          <p:nvPr/>
        </p:nvSpPr>
        <p:spPr>
          <a:xfrm>
            <a:off x="6799838" y="-841862"/>
            <a:ext cx="876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err="1">
                <a:solidFill>
                  <a:schemeClr val="bg1"/>
                </a:solidFill>
              </a:rPr>
              <a:t>DriverID</a:t>
            </a:r>
            <a:endParaRPr lang="en-IN" sz="1400" dirty="0">
              <a:solidFill>
                <a:schemeClr val="bg1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6232180-6DA3-9362-417C-C41D0D4096FE}"/>
              </a:ext>
            </a:extLst>
          </p:cNvPr>
          <p:cNvCxnSpPr>
            <a:cxnSpLocks/>
          </p:cNvCxnSpPr>
          <p:nvPr/>
        </p:nvCxnSpPr>
        <p:spPr>
          <a:xfrm>
            <a:off x="-1590178" y="1990698"/>
            <a:ext cx="780717" cy="267628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DDC13DF-A31C-927B-C631-C81FB0D155AB}"/>
              </a:ext>
            </a:extLst>
          </p:cNvPr>
          <p:cNvCxnSpPr/>
          <p:nvPr/>
        </p:nvCxnSpPr>
        <p:spPr>
          <a:xfrm flipH="1">
            <a:off x="12575362" y="6008025"/>
            <a:ext cx="269307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8B67BE1-7ADF-EA47-D4E5-14CEEAE8950A}"/>
              </a:ext>
            </a:extLst>
          </p:cNvPr>
          <p:cNvSpPr txBox="1"/>
          <p:nvPr/>
        </p:nvSpPr>
        <p:spPr>
          <a:xfrm>
            <a:off x="2947188" y="7337906"/>
            <a:ext cx="1202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BookingID</a:t>
            </a:r>
            <a:endParaRPr lang="en-IN" sz="1400" dirty="0">
              <a:solidFill>
                <a:schemeClr val="bg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F6F3D5C-564B-F423-4204-F5E4F8C659B7}"/>
              </a:ext>
            </a:extLst>
          </p:cNvPr>
          <p:cNvCxnSpPr>
            <a:cxnSpLocks/>
            <a:stCxn id="20" idx="0"/>
          </p:cNvCxnSpPr>
          <p:nvPr/>
        </p:nvCxnSpPr>
        <p:spPr>
          <a:xfrm flipH="1">
            <a:off x="12539362" y="5015074"/>
            <a:ext cx="798409" cy="11753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DA85E00-CC45-363C-97E1-5324BBC6765D}"/>
              </a:ext>
            </a:extLst>
          </p:cNvPr>
          <p:cNvSpPr txBox="1"/>
          <p:nvPr/>
        </p:nvSpPr>
        <p:spPr>
          <a:xfrm>
            <a:off x="2947188" y="7389525"/>
            <a:ext cx="1202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BookingID</a:t>
            </a:r>
            <a:endParaRPr lang="en-IN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8DE80D9-9725-804E-19B7-E793171009C6}"/>
              </a:ext>
            </a:extLst>
          </p:cNvPr>
          <p:cNvSpPr txBox="1"/>
          <p:nvPr/>
        </p:nvSpPr>
        <p:spPr>
          <a:xfrm>
            <a:off x="2345943" y="-1022224"/>
            <a:ext cx="1202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CustomerID</a:t>
            </a:r>
            <a:endParaRPr lang="en-IN" sz="1400" dirty="0">
              <a:solidFill>
                <a:schemeClr val="bg1"/>
              </a:solidFill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4E754AB-505D-FFCF-847F-1F8A025A4EEF}"/>
              </a:ext>
            </a:extLst>
          </p:cNvPr>
          <p:cNvCxnSpPr>
            <a:cxnSpLocks/>
          </p:cNvCxnSpPr>
          <p:nvPr/>
        </p:nvCxnSpPr>
        <p:spPr>
          <a:xfrm>
            <a:off x="8073803" y="-1316534"/>
            <a:ext cx="3687627" cy="60303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CC3371C-EE56-8225-3EE9-907F94385607}"/>
              </a:ext>
            </a:extLst>
          </p:cNvPr>
          <p:cNvSpPr txBox="1"/>
          <p:nvPr/>
        </p:nvSpPr>
        <p:spPr>
          <a:xfrm>
            <a:off x="6794705" y="-852761"/>
            <a:ext cx="876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err="1">
                <a:solidFill>
                  <a:schemeClr val="bg1"/>
                </a:solidFill>
              </a:rPr>
              <a:t>DriverID</a:t>
            </a:r>
            <a:endParaRPr lang="en-IN" sz="1400" dirty="0">
              <a:solidFill>
                <a:schemeClr val="bg1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1E47654-2306-EEEE-FB1A-7BBA01D57958}"/>
              </a:ext>
            </a:extLst>
          </p:cNvPr>
          <p:cNvCxnSpPr>
            <a:cxnSpLocks/>
          </p:cNvCxnSpPr>
          <p:nvPr/>
        </p:nvCxnSpPr>
        <p:spPr>
          <a:xfrm flipH="1" flipV="1">
            <a:off x="12297238" y="6046126"/>
            <a:ext cx="6077902" cy="236147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C1AA143-0363-D8A7-9C5F-38A6F58CAEF4}"/>
              </a:ext>
            </a:extLst>
          </p:cNvPr>
          <p:cNvSpPr txBox="1"/>
          <p:nvPr/>
        </p:nvSpPr>
        <p:spPr>
          <a:xfrm>
            <a:off x="7410451" y="7264670"/>
            <a:ext cx="876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err="1">
                <a:solidFill>
                  <a:schemeClr val="bg1"/>
                </a:solidFill>
              </a:rPr>
              <a:t>CabID</a:t>
            </a:r>
            <a:endParaRPr lang="en-IN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915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7286" y="0"/>
            <a:ext cx="9464707" cy="532130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BB6A5F-4682-7FF3-5FA1-D181D2C4E38A}"/>
              </a:ext>
            </a:extLst>
          </p:cNvPr>
          <p:cNvSpPr txBox="1"/>
          <p:nvPr/>
        </p:nvSpPr>
        <p:spPr>
          <a:xfrm>
            <a:off x="3902673" y="5111140"/>
            <a:ext cx="7296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outer query selects all bookings where the </a:t>
            </a:r>
            <a:r>
              <a:rPr lang="en-US" b="1" dirty="0"/>
              <a:t>Fare</a:t>
            </a:r>
            <a:r>
              <a:rPr lang="en-US" dirty="0"/>
              <a:t> is </a:t>
            </a:r>
            <a:r>
              <a:rPr lang="en-US" b="1" dirty="0"/>
              <a:t>greater than this average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A85689-8676-378F-CE3F-94C0BCF9C6A8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CC7E56-EEB6-1A30-6ED9-2E8B7ACF603A}"/>
              </a:ext>
            </a:extLst>
          </p:cNvPr>
          <p:cNvSpPr txBox="1"/>
          <p:nvPr/>
        </p:nvSpPr>
        <p:spPr>
          <a:xfrm>
            <a:off x="407492" y="2207009"/>
            <a:ext cx="22827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There are 10 bookings where the fare is above the average fare and has a status of "Completed".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39C934-F86C-BAB8-9DE4-81810FBF18FA}"/>
              </a:ext>
            </a:extLst>
          </p:cNvPr>
          <p:cNvSpPr txBox="1"/>
          <p:nvPr/>
        </p:nvSpPr>
        <p:spPr>
          <a:xfrm>
            <a:off x="412393" y="3705474"/>
            <a:ext cx="23148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This indicates that certain routes or conditions contribute to higher fares.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6328C8A-9FAB-7BAC-4CBC-BE47A9EFF1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indicates that certain routes or conditions contribute to higher fares.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FBCE2D-1C66-7460-99FF-0DD772CC527F}"/>
              </a:ext>
            </a:extLst>
          </p:cNvPr>
          <p:cNvSpPr txBox="1"/>
          <p:nvPr/>
        </p:nvSpPr>
        <p:spPr>
          <a:xfrm>
            <a:off x="335902" y="4995313"/>
            <a:ext cx="2314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Further analysis can help identify factors like peak hours, demand-surge pricing, or long-distance rides.</a:t>
            </a:r>
            <a:endParaRPr lang="en-IN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01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98E063-1D1A-5CB0-3A80-F8F8960BCD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58F55E-3C66-3D34-BC00-083FCE4CB40C}"/>
              </a:ext>
            </a:extLst>
          </p:cNvPr>
          <p:cNvSpPr txBox="1"/>
          <p:nvPr/>
        </p:nvSpPr>
        <p:spPr>
          <a:xfrm>
            <a:off x="381000" y="476250"/>
            <a:ext cx="11811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List the drivers along with the customers whom they are associated with and the pickup and drop-off location.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A612E7-E44A-7E80-397C-A48DD5B8FB18}"/>
              </a:ext>
            </a:extLst>
          </p:cNvPr>
          <p:cNvSpPr txBox="1"/>
          <p:nvPr/>
        </p:nvSpPr>
        <p:spPr>
          <a:xfrm>
            <a:off x="381000" y="4432340"/>
            <a:ext cx="91630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To counter this question we had to run the following SQL query so that we can know all the details about the bookings that we had.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368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3" y="268373"/>
            <a:ext cx="6095993" cy="3427322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5959932" y="268373"/>
            <a:ext cx="6403521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find List Customer and Driver Names Along with Pickup and Dropoff Locations for All Bookings: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IN" b="1" dirty="0" err="1">
                <a:solidFill>
                  <a:schemeClr val="bg1"/>
                </a:solidFill>
              </a:rPr>
              <a:t>c.FirstName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c.LastName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b.PickupLocation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b.DropoffLocation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 b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Customers c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b.CustomerID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c.CustomerID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Cabs </a:t>
            </a:r>
            <a:r>
              <a:rPr lang="en-IN" b="1" dirty="0" err="1">
                <a:solidFill>
                  <a:schemeClr val="bg1"/>
                </a:solidFill>
              </a:rPr>
              <a:t>cb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b.CabID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cb.CabID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Drivers d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cb.DriverID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661986" y="4864101"/>
            <a:ext cx="2247901" cy="10472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10677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Query Explanation: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2190544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3" y="268373"/>
            <a:ext cx="6095993" cy="3427322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5959932" y="268373"/>
            <a:ext cx="6403521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find List Customer and Driver Names Along with Pickup and Dropoff Locations for All Bookings: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IN" b="1" dirty="0" err="1">
                <a:solidFill>
                  <a:schemeClr val="bg1"/>
                </a:solidFill>
              </a:rPr>
              <a:t>c.FirstName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c.LastName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b.PickupLocation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b.DropoffLocation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 b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Customers c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b.CustomerID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c.CustomerID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Cabs </a:t>
            </a:r>
            <a:r>
              <a:rPr lang="en-IN" b="1" dirty="0" err="1">
                <a:solidFill>
                  <a:schemeClr val="bg1"/>
                </a:solidFill>
              </a:rPr>
              <a:t>cb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b.CabID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cb.CabID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Drivers d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cb.DriverID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514721" y="3964068"/>
            <a:ext cx="8465785" cy="9541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7FABE3-99C9-FF78-A0E0-334D876C7A20}"/>
              </a:ext>
            </a:extLst>
          </p:cNvPr>
          <p:cNvSpPr txBox="1"/>
          <p:nvPr/>
        </p:nvSpPr>
        <p:spPr>
          <a:xfrm>
            <a:off x="3673341" y="4117955"/>
            <a:ext cx="8148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INNER JOIN Customers c ON </a:t>
            </a:r>
            <a:r>
              <a:rPr lang="en-US" dirty="0" err="1"/>
              <a:t>b.CustomerID</a:t>
            </a:r>
            <a:r>
              <a:rPr lang="en-US" dirty="0"/>
              <a:t> =c. </a:t>
            </a:r>
            <a:r>
              <a:rPr lang="en-US" dirty="0" err="1"/>
              <a:t>CustomerID</a:t>
            </a:r>
            <a:r>
              <a:rPr lang="en-US" dirty="0"/>
              <a:t> ensures we get </a:t>
            </a:r>
            <a:r>
              <a:rPr lang="en-US" b="1" dirty="0"/>
              <a:t>only bookings that have a valid customer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783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3" y="268373"/>
            <a:ext cx="6095993" cy="3427322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5959932" y="268373"/>
            <a:ext cx="6403521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find List Customer and Driver Names Along with Pickup and Dropoff Locations for All Bookings: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IN" b="1" dirty="0" err="1">
                <a:solidFill>
                  <a:schemeClr val="bg1"/>
                </a:solidFill>
              </a:rPr>
              <a:t>c.FirstName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c.LastName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b.PickupLocation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b.DropoffLocation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 b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Customers c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b.CustomerID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c.CustomerID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Cabs </a:t>
            </a:r>
            <a:r>
              <a:rPr lang="en-IN" b="1" dirty="0" err="1">
                <a:solidFill>
                  <a:schemeClr val="bg1"/>
                </a:solidFill>
              </a:rPr>
              <a:t>cb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b.CabID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cb.CabID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Drivers d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cb.DriverID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514720" y="4709493"/>
            <a:ext cx="8465785" cy="74830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7FABE3-99C9-FF78-A0E0-334D876C7A20}"/>
              </a:ext>
            </a:extLst>
          </p:cNvPr>
          <p:cNvSpPr txBox="1"/>
          <p:nvPr/>
        </p:nvSpPr>
        <p:spPr>
          <a:xfrm>
            <a:off x="3673341" y="4117955"/>
            <a:ext cx="8148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INNER JOIN Customers c ON </a:t>
            </a:r>
            <a:r>
              <a:rPr lang="en-US" dirty="0" err="1">
                <a:solidFill>
                  <a:schemeClr val="bg1"/>
                </a:solidFill>
              </a:rPr>
              <a:t>b.CustomerID</a:t>
            </a:r>
            <a:r>
              <a:rPr lang="en-US" dirty="0">
                <a:solidFill>
                  <a:schemeClr val="bg1"/>
                </a:solidFill>
              </a:rPr>
              <a:t> =c. </a:t>
            </a:r>
            <a:r>
              <a:rPr lang="en-US" dirty="0" err="1">
                <a:solidFill>
                  <a:schemeClr val="bg1"/>
                </a:solidFill>
              </a:rPr>
              <a:t>CustomerID</a:t>
            </a:r>
            <a:r>
              <a:rPr lang="en-US" dirty="0">
                <a:solidFill>
                  <a:schemeClr val="bg1"/>
                </a:solidFill>
              </a:rPr>
              <a:t> ensures we get </a:t>
            </a:r>
            <a:r>
              <a:rPr lang="en-US" b="1" dirty="0">
                <a:solidFill>
                  <a:schemeClr val="bg1"/>
                </a:solidFill>
              </a:rPr>
              <a:t>only bookings that have a valid customer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BA87C0-5410-D26E-714F-241F5DB4C8B9}"/>
              </a:ext>
            </a:extLst>
          </p:cNvPr>
          <p:cNvSpPr txBox="1"/>
          <p:nvPr/>
        </p:nvSpPr>
        <p:spPr>
          <a:xfrm>
            <a:off x="3673340" y="4811467"/>
            <a:ext cx="8465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INNER JOIN Cabs </a:t>
            </a:r>
            <a:r>
              <a:rPr lang="en-US" b="1" dirty="0" err="1"/>
              <a:t>cb</a:t>
            </a:r>
            <a:r>
              <a:rPr lang="en-US" b="1" dirty="0"/>
              <a:t> ON </a:t>
            </a:r>
            <a:r>
              <a:rPr lang="en-US" b="1" dirty="0" err="1"/>
              <a:t>b.CabID</a:t>
            </a:r>
            <a:r>
              <a:rPr lang="en-US" b="1" dirty="0"/>
              <a:t> = </a:t>
            </a:r>
            <a:r>
              <a:rPr lang="en-US" b="1" dirty="0" err="1"/>
              <a:t>cb.CabID</a:t>
            </a:r>
            <a:r>
              <a:rPr lang="en-US" b="1" dirty="0"/>
              <a:t> </a:t>
            </a:r>
            <a:r>
              <a:rPr lang="en-US" dirty="0"/>
              <a:t>ensures we link each booking to its cab.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6605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3" y="268373"/>
            <a:ext cx="6095993" cy="3427322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5959932" y="268373"/>
            <a:ext cx="6403521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find List Customer and Driver Names Along with Pickup and Dropoff Locations for All Bookings: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IN" b="1" dirty="0" err="1">
                <a:solidFill>
                  <a:schemeClr val="bg1"/>
                </a:solidFill>
              </a:rPr>
              <a:t>c.FirstName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c.LastName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b.PickupLocation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b.DropoffLocation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 b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Customers c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b.CustomerID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c.CustomerID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Cabs </a:t>
            </a:r>
            <a:r>
              <a:rPr lang="en-IN" b="1" dirty="0" err="1">
                <a:solidFill>
                  <a:schemeClr val="bg1"/>
                </a:solidFill>
              </a:rPr>
              <a:t>cb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b.CabID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cb.CabID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Drivers d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cb.DriverID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571873" y="5409593"/>
            <a:ext cx="8465785" cy="74830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7FABE3-99C9-FF78-A0E0-334D876C7A20}"/>
              </a:ext>
            </a:extLst>
          </p:cNvPr>
          <p:cNvSpPr txBox="1"/>
          <p:nvPr/>
        </p:nvSpPr>
        <p:spPr>
          <a:xfrm>
            <a:off x="3673341" y="4117955"/>
            <a:ext cx="8148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INNER JOIN Customers c ON </a:t>
            </a:r>
            <a:r>
              <a:rPr lang="en-US" dirty="0" err="1">
                <a:solidFill>
                  <a:schemeClr val="bg1"/>
                </a:solidFill>
              </a:rPr>
              <a:t>b.CustomerID</a:t>
            </a:r>
            <a:r>
              <a:rPr lang="en-US" dirty="0">
                <a:solidFill>
                  <a:schemeClr val="bg1"/>
                </a:solidFill>
              </a:rPr>
              <a:t> =c. </a:t>
            </a:r>
            <a:r>
              <a:rPr lang="en-US" dirty="0" err="1">
                <a:solidFill>
                  <a:schemeClr val="bg1"/>
                </a:solidFill>
              </a:rPr>
              <a:t>CustomerID</a:t>
            </a:r>
            <a:r>
              <a:rPr lang="en-US" dirty="0">
                <a:solidFill>
                  <a:schemeClr val="bg1"/>
                </a:solidFill>
              </a:rPr>
              <a:t> ensures we get </a:t>
            </a:r>
            <a:r>
              <a:rPr lang="en-US" b="1" dirty="0">
                <a:solidFill>
                  <a:schemeClr val="bg1"/>
                </a:solidFill>
              </a:rPr>
              <a:t>only bookings that have a valid customer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BA87C0-5410-D26E-714F-241F5DB4C8B9}"/>
              </a:ext>
            </a:extLst>
          </p:cNvPr>
          <p:cNvSpPr txBox="1"/>
          <p:nvPr/>
        </p:nvSpPr>
        <p:spPr>
          <a:xfrm>
            <a:off x="3673340" y="4811467"/>
            <a:ext cx="8465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INNER JOIN Cabs </a:t>
            </a:r>
            <a:r>
              <a:rPr lang="en-US" b="1" dirty="0" err="1">
                <a:solidFill>
                  <a:schemeClr val="bg1"/>
                </a:solidFill>
              </a:rPr>
              <a:t>cb</a:t>
            </a:r>
            <a:r>
              <a:rPr lang="en-US" b="1" dirty="0">
                <a:solidFill>
                  <a:schemeClr val="bg1"/>
                </a:solidFill>
              </a:rPr>
              <a:t> ON </a:t>
            </a:r>
            <a:r>
              <a:rPr lang="en-US" b="1" dirty="0" err="1">
                <a:solidFill>
                  <a:schemeClr val="bg1"/>
                </a:solidFill>
              </a:rPr>
              <a:t>b.CabID</a:t>
            </a:r>
            <a:r>
              <a:rPr lang="en-US" b="1" dirty="0">
                <a:solidFill>
                  <a:schemeClr val="bg1"/>
                </a:solidFill>
              </a:rPr>
              <a:t> = </a:t>
            </a:r>
            <a:r>
              <a:rPr lang="en-US" b="1" dirty="0" err="1">
                <a:solidFill>
                  <a:schemeClr val="bg1"/>
                </a:solidFill>
              </a:rPr>
              <a:t>cb.CabID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ensures we link each booking to its cab.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1BCBE9-22F3-33D9-231D-9FBFA466A880}"/>
              </a:ext>
            </a:extLst>
          </p:cNvPr>
          <p:cNvSpPr txBox="1"/>
          <p:nvPr/>
        </p:nvSpPr>
        <p:spPr>
          <a:xfrm>
            <a:off x="3657601" y="5434306"/>
            <a:ext cx="8465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LEFT JOIN Drivers d ON </a:t>
            </a:r>
            <a:r>
              <a:rPr lang="en-US" b="1" dirty="0" err="1"/>
              <a:t>cb.DriveID</a:t>
            </a:r>
            <a:r>
              <a:rPr lang="en-US" b="1" dirty="0"/>
              <a:t> = </a:t>
            </a:r>
            <a:r>
              <a:rPr lang="en-US" b="1" dirty="0" err="1"/>
              <a:t>D.DriverID</a:t>
            </a:r>
            <a:r>
              <a:rPr lang="en-US" b="1" dirty="0"/>
              <a:t> </a:t>
            </a:r>
            <a:r>
              <a:rPr lang="en-US" dirty="0"/>
              <a:t>ensures we fetch </a:t>
            </a:r>
            <a:r>
              <a:rPr lang="en-US" b="1" dirty="0"/>
              <a:t>driver details </a:t>
            </a:r>
            <a:r>
              <a:rPr lang="en-US" dirty="0"/>
              <a:t>even if they are missing (e.g., in case of unassigned bookings).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157365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1453" y="268373"/>
            <a:ext cx="6095993" cy="3427322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5ACF9E-2314-F0E3-BDC6-38285DADF246}"/>
              </a:ext>
            </a:extLst>
          </p:cNvPr>
          <p:cNvSpPr txBox="1"/>
          <p:nvPr/>
        </p:nvSpPr>
        <p:spPr>
          <a:xfrm>
            <a:off x="5959932" y="268373"/>
            <a:ext cx="6403521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SQL query to find List Customer and Driver Names Along with Pickup and Dropoff Locations for All Bookings: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SELECT </a:t>
            </a:r>
            <a:r>
              <a:rPr lang="en-IN" b="1" dirty="0" err="1">
                <a:solidFill>
                  <a:schemeClr val="bg1"/>
                </a:solidFill>
              </a:rPr>
              <a:t>c.FirstName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c.LastName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CustomerLastName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d.FirstName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DriverFirstName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d.LastName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AS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DriverLastName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b.PickupLocation</a:t>
            </a:r>
            <a:r>
              <a:rPr lang="en-IN" b="1" dirty="0">
                <a:solidFill>
                  <a:schemeClr val="bg1"/>
                </a:solidFill>
              </a:rPr>
              <a:t>, </a:t>
            </a:r>
            <a:r>
              <a:rPr lang="en-IN" b="1" dirty="0" err="1">
                <a:solidFill>
                  <a:schemeClr val="bg1"/>
                </a:solidFill>
              </a:rPr>
              <a:t>b.DropoffLocation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FROM </a:t>
            </a:r>
            <a:r>
              <a:rPr lang="en-US" b="1" dirty="0">
                <a:solidFill>
                  <a:schemeClr val="bg1"/>
                </a:solidFill>
              </a:rPr>
              <a:t>Bookings b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Customers c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b.CustomerID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c.CustomerID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INNER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Cabs </a:t>
            </a:r>
            <a:r>
              <a:rPr lang="en-IN" b="1" dirty="0" err="1">
                <a:solidFill>
                  <a:schemeClr val="bg1"/>
                </a:solidFill>
              </a:rPr>
              <a:t>cb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b.CabID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cb.CabID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LEFT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JOIN</a:t>
            </a:r>
            <a:r>
              <a:rPr lang="en-IN" b="1" dirty="0">
                <a:solidFill>
                  <a:schemeClr val="bg1"/>
                </a:solidFill>
              </a:rPr>
              <a:t> Drivers d </a:t>
            </a:r>
            <a:r>
              <a:rPr lang="en-IN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cb.DriverID</a:t>
            </a:r>
            <a:r>
              <a:rPr lang="en-IN" b="1" dirty="0">
                <a:solidFill>
                  <a:schemeClr val="bg1"/>
                </a:solidFill>
              </a:rPr>
              <a:t> = </a:t>
            </a:r>
            <a:r>
              <a:rPr lang="en-IN" b="1" dirty="0" err="1">
                <a:solidFill>
                  <a:schemeClr val="bg1"/>
                </a:solidFill>
              </a:rPr>
              <a:t>d.DriverID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;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164F1-05DC-8349-FF5E-0181038FAAAF}"/>
              </a:ext>
            </a:extLst>
          </p:cNvPr>
          <p:cNvSpPr/>
          <p:nvPr/>
        </p:nvSpPr>
        <p:spPr>
          <a:xfrm>
            <a:off x="3588986" y="6042713"/>
            <a:ext cx="8465785" cy="74830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2B427-CB81-1134-42DC-A3944B807955}"/>
              </a:ext>
            </a:extLst>
          </p:cNvPr>
          <p:cNvSpPr txBox="1"/>
          <p:nvPr/>
        </p:nvSpPr>
        <p:spPr>
          <a:xfrm>
            <a:off x="661986" y="4957253"/>
            <a:ext cx="2247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Query Explanation: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7FABE3-99C9-FF78-A0E0-334D876C7A20}"/>
              </a:ext>
            </a:extLst>
          </p:cNvPr>
          <p:cNvSpPr txBox="1"/>
          <p:nvPr/>
        </p:nvSpPr>
        <p:spPr>
          <a:xfrm>
            <a:off x="3673341" y="4117955"/>
            <a:ext cx="8148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INNER JOIN Customers c ON </a:t>
            </a:r>
            <a:r>
              <a:rPr lang="en-US" dirty="0" err="1">
                <a:solidFill>
                  <a:schemeClr val="bg1"/>
                </a:solidFill>
              </a:rPr>
              <a:t>b.CustomerID</a:t>
            </a:r>
            <a:r>
              <a:rPr lang="en-US" dirty="0">
                <a:solidFill>
                  <a:schemeClr val="bg1"/>
                </a:solidFill>
              </a:rPr>
              <a:t> =c. </a:t>
            </a:r>
            <a:r>
              <a:rPr lang="en-US" dirty="0" err="1">
                <a:solidFill>
                  <a:schemeClr val="bg1"/>
                </a:solidFill>
              </a:rPr>
              <a:t>CustomerID</a:t>
            </a:r>
            <a:r>
              <a:rPr lang="en-US" dirty="0">
                <a:solidFill>
                  <a:schemeClr val="bg1"/>
                </a:solidFill>
              </a:rPr>
              <a:t> ensures we get </a:t>
            </a:r>
            <a:r>
              <a:rPr lang="en-US" b="1" dirty="0">
                <a:solidFill>
                  <a:schemeClr val="bg1"/>
                </a:solidFill>
              </a:rPr>
              <a:t>only bookings that have a valid customer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BA87C0-5410-D26E-714F-241F5DB4C8B9}"/>
              </a:ext>
            </a:extLst>
          </p:cNvPr>
          <p:cNvSpPr txBox="1"/>
          <p:nvPr/>
        </p:nvSpPr>
        <p:spPr>
          <a:xfrm>
            <a:off x="3673340" y="4811467"/>
            <a:ext cx="8465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INNER JOIN Cabs </a:t>
            </a:r>
            <a:r>
              <a:rPr lang="en-US" b="1" dirty="0" err="1">
                <a:solidFill>
                  <a:schemeClr val="bg1"/>
                </a:solidFill>
              </a:rPr>
              <a:t>cb</a:t>
            </a:r>
            <a:r>
              <a:rPr lang="en-US" b="1" dirty="0">
                <a:solidFill>
                  <a:schemeClr val="bg1"/>
                </a:solidFill>
              </a:rPr>
              <a:t> ON </a:t>
            </a:r>
            <a:r>
              <a:rPr lang="en-US" b="1" dirty="0" err="1">
                <a:solidFill>
                  <a:schemeClr val="bg1"/>
                </a:solidFill>
              </a:rPr>
              <a:t>b.CabID</a:t>
            </a:r>
            <a:r>
              <a:rPr lang="en-US" b="1" dirty="0">
                <a:solidFill>
                  <a:schemeClr val="bg1"/>
                </a:solidFill>
              </a:rPr>
              <a:t> = </a:t>
            </a:r>
            <a:r>
              <a:rPr lang="en-US" b="1" dirty="0" err="1">
                <a:solidFill>
                  <a:schemeClr val="bg1"/>
                </a:solidFill>
              </a:rPr>
              <a:t>cb.CabID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ensures we link each booking to its cab.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1BCBE9-22F3-33D9-231D-9FBFA466A880}"/>
              </a:ext>
            </a:extLst>
          </p:cNvPr>
          <p:cNvSpPr txBox="1"/>
          <p:nvPr/>
        </p:nvSpPr>
        <p:spPr>
          <a:xfrm>
            <a:off x="3657601" y="5434306"/>
            <a:ext cx="8465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LEFT JOIN Drivers d ON </a:t>
            </a:r>
            <a:r>
              <a:rPr lang="en-US" b="1" dirty="0" err="1">
                <a:solidFill>
                  <a:schemeClr val="bg1"/>
                </a:solidFill>
              </a:rPr>
              <a:t>cb.DriveID</a:t>
            </a:r>
            <a:r>
              <a:rPr lang="en-US" b="1" dirty="0">
                <a:solidFill>
                  <a:schemeClr val="bg1"/>
                </a:solidFill>
              </a:rPr>
              <a:t> = </a:t>
            </a:r>
            <a:r>
              <a:rPr lang="en-US" b="1" dirty="0" err="1">
                <a:solidFill>
                  <a:schemeClr val="bg1"/>
                </a:solidFill>
              </a:rPr>
              <a:t>D.DriverID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ensures we fetch </a:t>
            </a:r>
            <a:r>
              <a:rPr lang="en-US" b="1" dirty="0">
                <a:solidFill>
                  <a:schemeClr val="bg1"/>
                </a:solidFill>
              </a:rPr>
              <a:t>driver details </a:t>
            </a:r>
            <a:r>
              <a:rPr lang="en-US" dirty="0">
                <a:solidFill>
                  <a:schemeClr val="bg1"/>
                </a:solidFill>
              </a:rPr>
              <a:t>even if they are missing (e.g., in case of unassigned bookings).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9AE672-7B6D-7872-E920-692AD76161E4}"/>
              </a:ext>
            </a:extLst>
          </p:cNvPr>
          <p:cNvSpPr txBox="1"/>
          <p:nvPr/>
        </p:nvSpPr>
        <p:spPr>
          <a:xfrm>
            <a:off x="3673340" y="6127818"/>
            <a:ext cx="8148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query selects: </a:t>
            </a:r>
            <a:r>
              <a:rPr lang="en-US" b="1" dirty="0"/>
              <a:t>Customer First &amp; Last Name, Driver First &amp; Last Name, Pickup and Dropoff Locations.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9808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0822E2-7878-1B3D-3C30-3FED69765A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478C-2FDB-159D-FED9-7FE8C3C7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11151" y="1677"/>
            <a:ext cx="9280843" cy="5217926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152024-4188-D44E-8009-19205C356CBB}"/>
              </a:ext>
            </a:extLst>
          </p:cNvPr>
          <p:cNvSpPr txBox="1"/>
          <p:nvPr/>
        </p:nvSpPr>
        <p:spPr>
          <a:xfrm>
            <a:off x="335902" y="447869"/>
            <a:ext cx="24259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Insights After running the Query: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990AF5-E660-F3A5-6229-5D4AE989F1CA}"/>
              </a:ext>
            </a:extLst>
          </p:cNvPr>
          <p:cNvSpPr txBox="1"/>
          <p:nvPr/>
        </p:nvSpPr>
        <p:spPr>
          <a:xfrm>
            <a:off x="335902" y="2280733"/>
            <a:ext cx="24259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The data provides details of all customer journeys, including assigned drivers and pickup/drop-off locations.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30C10C-7956-C5B2-A9DF-67F9FD430124}"/>
              </a:ext>
            </a:extLst>
          </p:cNvPr>
          <p:cNvSpPr txBox="1"/>
          <p:nvPr/>
        </p:nvSpPr>
        <p:spPr>
          <a:xfrm>
            <a:off x="335902" y="4090483"/>
            <a:ext cx="24259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This information helps in understanding travel patterns, popular routes, and customer preferences.</a:t>
            </a:r>
            <a:endParaRPr lang="en-IN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868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BCDE1C6-CA35-4C31-972E-F789025E6C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 descr="A person looking at a large screen&#10;&#10;Description automatically generated">
            <a:extLst>
              <a:ext uri="{FF2B5EF4-FFF2-40B4-BE49-F238E27FC236}">
                <a16:creationId xmlns:a16="http://schemas.microsoft.com/office/drawing/2014/main" id="{B9E50065-E3C5-CF5B-E1A7-FA4646793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4252" cy="6991350"/>
          </a:xfrm>
          <a:prstGeom prst="rect">
            <a:avLst/>
          </a:prstGeom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8189AA-F626-0C55-996F-A56B0BCC49E6}"/>
              </a:ext>
            </a:extLst>
          </p:cNvPr>
          <p:cNvSpPr txBox="1"/>
          <p:nvPr/>
        </p:nvSpPr>
        <p:spPr>
          <a:xfrm>
            <a:off x="1724025" y="1372017"/>
            <a:ext cx="92011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65FFE5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reflection blurRad="25400" stA="35000" endPos="50000" dir="5400000" sy="-100000" algn="bl" rotWithShape="0"/>
                </a:effectLst>
              </a:rPr>
              <a:t>Key Business Insights and Recommendations</a:t>
            </a:r>
          </a:p>
        </p:txBody>
      </p:sp>
      <p:pic>
        <p:nvPicPr>
          <p:cNvPr id="9" name="Picture 8" descr="A person in a yellow jacket&#10;&#10;Description automatically generated">
            <a:extLst>
              <a:ext uri="{FF2B5EF4-FFF2-40B4-BE49-F238E27FC236}">
                <a16:creationId xmlns:a16="http://schemas.microsoft.com/office/drawing/2014/main" id="{83ACFA26-2A15-D3B3-ACD8-18C58BB241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92000" y="73359"/>
            <a:ext cx="12192000" cy="6844632"/>
          </a:xfrm>
          <a:prstGeom prst="rect">
            <a:avLst/>
          </a:prstGeom>
          <a:effectLst>
            <a:softEdge rad="1270000"/>
          </a:effectLst>
        </p:spPr>
      </p:pic>
    </p:spTree>
    <p:extLst>
      <p:ext uri="{BB962C8B-B14F-4D97-AF65-F5344CB8AC3E}">
        <p14:creationId xmlns:p14="http://schemas.microsoft.com/office/powerpoint/2010/main" val="379029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D5DE0F-0D64-23DD-FAC5-ABBD55DE55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 descr="A person in a yellow jacket&#10;&#10;Description automatically generated">
            <a:extLst>
              <a:ext uri="{FF2B5EF4-FFF2-40B4-BE49-F238E27FC236}">
                <a16:creationId xmlns:a16="http://schemas.microsoft.com/office/drawing/2014/main" id="{79C031C1-CBA5-6752-EBD1-9C519ECCB6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4632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44427A-448C-E75C-63BD-3993D830B68C}"/>
              </a:ext>
            </a:extLst>
          </p:cNvPr>
          <p:cNvSpPr txBox="1"/>
          <p:nvPr/>
        </p:nvSpPr>
        <p:spPr>
          <a:xfrm>
            <a:off x="12192000" y="1924467"/>
            <a:ext cx="92011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65FFE5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reflection blurRad="25400" stA="35000" endPos="50000" dir="5400000" sy="-100000" algn="bl" rotWithShape="0"/>
                </a:effectLst>
              </a:rPr>
              <a:t>Key Business Insights and Recommendations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725F43-89FB-7AE7-F69D-29A83FDBAA3F}"/>
              </a:ext>
            </a:extLst>
          </p:cNvPr>
          <p:cNvSpPr txBox="1"/>
          <p:nvPr/>
        </p:nvSpPr>
        <p:spPr>
          <a:xfrm>
            <a:off x="533400" y="170141"/>
            <a:ext cx="5124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Optimize Driver Allocation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80AE8-BDAF-93B3-57C6-2C4AF0CE6D14}"/>
              </a:ext>
            </a:extLst>
          </p:cNvPr>
          <p:cNvSpPr txBox="1"/>
          <p:nvPr/>
        </p:nvSpPr>
        <p:spPr>
          <a:xfrm>
            <a:off x="2686050" y="2362200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Some drivers have no bookings, suggesting imbalanced driver availability.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0DE458-A24D-F835-A377-107994B13219}"/>
              </a:ext>
            </a:extLst>
          </p:cNvPr>
          <p:cNvSpPr txBox="1"/>
          <p:nvPr/>
        </p:nvSpPr>
        <p:spPr>
          <a:xfrm>
            <a:off x="2686050" y="3553552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Consider better scheduling or incentivizing underutilized drivers.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C0D53E-0AB3-F376-D51F-AF1A7E74F434}"/>
              </a:ext>
            </a:extLst>
          </p:cNvPr>
          <p:cNvSpPr txBox="1"/>
          <p:nvPr/>
        </p:nvSpPr>
        <p:spPr>
          <a:xfrm>
            <a:off x="-9077325" y="394102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Encourage Customer Retention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1949AA-EB4B-885A-FC33-DE789CE14BF9}"/>
              </a:ext>
            </a:extLst>
          </p:cNvPr>
          <p:cNvSpPr txBox="1"/>
          <p:nvPr/>
        </p:nvSpPr>
        <p:spPr>
          <a:xfrm>
            <a:off x="-6515100" y="2611105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Only two customers have taken more than 3 rides.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169541-A80B-5D7A-4299-552AABC8590A}"/>
              </a:ext>
            </a:extLst>
          </p:cNvPr>
          <p:cNvSpPr txBox="1"/>
          <p:nvPr/>
        </p:nvSpPr>
        <p:spPr>
          <a:xfrm>
            <a:off x="-6515100" y="4102537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Introduce loyalty programs, discounts, or referral benefits to increase repeat bookings.</a:t>
            </a:r>
          </a:p>
        </p:txBody>
      </p:sp>
    </p:spTree>
    <p:extLst>
      <p:ext uri="{BB962C8B-B14F-4D97-AF65-F5344CB8AC3E}">
        <p14:creationId xmlns:p14="http://schemas.microsoft.com/office/powerpoint/2010/main" val="1658517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52348C-4C27-3AC3-001B-10EDCF81AF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D1B134-97F3-DC41-4F4C-C22ECCCC4A97}"/>
              </a:ext>
            </a:extLst>
          </p:cNvPr>
          <p:cNvSpPr txBox="1"/>
          <p:nvPr/>
        </p:nvSpPr>
        <p:spPr>
          <a:xfrm>
            <a:off x="216568" y="304800"/>
            <a:ext cx="117588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chemeClr val="bg2">
                    <a:lumMod val="90000"/>
                  </a:schemeClr>
                </a:solidFill>
              </a:rPr>
              <a:t>Visual Representation of Relation between the Tables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291B226-AC03-22F5-1378-DFEACAD5B38C}"/>
              </a:ext>
            </a:extLst>
          </p:cNvPr>
          <p:cNvSpPr/>
          <p:nvPr/>
        </p:nvSpPr>
        <p:spPr>
          <a:xfrm>
            <a:off x="429126" y="2243791"/>
            <a:ext cx="1820779" cy="1815882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6149FF-B1B9-C348-AC3E-9F8B6FD23379}"/>
              </a:ext>
            </a:extLst>
          </p:cNvPr>
          <p:cNvSpPr txBox="1"/>
          <p:nvPr/>
        </p:nvSpPr>
        <p:spPr>
          <a:xfrm>
            <a:off x="497305" y="2243792"/>
            <a:ext cx="168442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Customers</a:t>
            </a:r>
          </a:p>
          <a:p>
            <a:r>
              <a:rPr lang="en-IN" sz="1600" dirty="0" err="1"/>
              <a:t>customerID</a:t>
            </a:r>
            <a:endParaRPr lang="en-IN" sz="1600" dirty="0"/>
          </a:p>
          <a:p>
            <a:r>
              <a:rPr lang="en-IN" sz="1600" dirty="0"/>
              <a:t>FirstName</a:t>
            </a:r>
          </a:p>
          <a:p>
            <a:r>
              <a:rPr lang="en-IN" sz="1600" dirty="0" err="1"/>
              <a:t>LastName</a:t>
            </a:r>
            <a:endParaRPr lang="en-IN" sz="1600" dirty="0"/>
          </a:p>
          <a:p>
            <a:r>
              <a:rPr lang="en-IN" sz="1600" dirty="0"/>
              <a:t>Email</a:t>
            </a:r>
          </a:p>
          <a:p>
            <a:r>
              <a:rPr lang="en-IN" sz="1600" dirty="0"/>
              <a:t>Phone</a:t>
            </a:r>
          </a:p>
          <a:p>
            <a:r>
              <a:rPr lang="en-IN" sz="1600" dirty="0" err="1"/>
              <a:t>RegistrationDate</a:t>
            </a:r>
            <a:endParaRPr lang="en-IN" sz="16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652B9F6-1D37-50B6-FF22-032133622168}"/>
              </a:ext>
            </a:extLst>
          </p:cNvPr>
          <p:cNvSpPr/>
          <p:nvPr/>
        </p:nvSpPr>
        <p:spPr>
          <a:xfrm>
            <a:off x="4712367" y="2243790"/>
            <a:ext cx="1820779" cy="2062103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2434E4-34BE-77CC-1A96-E1BA00C27A6F}"/>
              </a:ext>
            </a:extLst>
          </p:cNvPr>
          <p:cNvSpPr txBox="1"/>
          <p:nvPr/>
        </p:nvSpPr>
        <p:spPr>
          <a:xfrm>
            <a:off x="4940967" y="2243792"/>
            <a:ext cx="149191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Feedback</a:t>
            </a:r>
          </a:p>
          <a:p>
            <a:r>
              <a:rPr lang="en-IN" sz="1600" dirty="0" err="1"/>
              <a:t>FeedbackID</a:t>
            </a:r>
            <a:endParaRPr lang="en-IN" sz="1600" dirty="0"/>
          </a:p>
          <a:p>
            <a:r>
              <a:rPr lang="en-IN" sz="1600" dirty="0" err="1"/>
              <a:t>BookingID</a:t>
            </a:r>
            <a:endParaRPr lang="en-IN" sz="1600" dirty="0"/>
          </a:p>
          <a:p>
            <a:r>
              <a:rPr lang="en-IN" sz="1600" dirty="0" err="1"/>
              <a:t>CustomerID</a:t>
            </a:r>
            <a:endParaRPr lang="en-IN" sz="1600" dirty="0"/>
          </a:p>
          <a:p>
            <a:r>
              <a:rPr lang="en-IN" sz="1600" dirty="0" err="1"/>
              <a:t>DriverID</a:t>
            </a:r>
            <a:endParaRPr lang="en-IN" sz="1600" dirty="0"/>
          </a:p>
          <a:p>
            <a:r>
              <a:rPr lang="en-IN" sz="1600" dirty="0"/>
              <a:t>Rating</a:t>
            </a:r>
          </a:p>
          <a:p>
            <a:r>
              <a:rPr lang="en-IN" sz="1600" dirty="0"/>
              <a:t>Comments</a:t>
            </a:r>
          </a:p>
          <a:p>
            <a:r>
              <a:rPr lang="en-IN" sz="1600" dirty="0" err="1"/>
              <a:t>FeedbackDate</a:t>
            </a:r>
            <a:endParaRPr lang="en-IN" sz="16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DD83753-1F14-569D-9DED-94BF71EF975A}"/>
              </a:ext>
            </a:extLst>
          </p:cNvPr>
          <p:cNvSpPr/>
          <p:nvPr/>
        </p:nvSpPr>
        <p:spPr>
          <a:xfrm>
            <a:off x="8951493" y="2105560"/>
            <a:ext cx="1820779" cy="2446556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9A9527-AF53-177A-43C7-0F4C2A626CD3}"/>
              </a:ext>
            </a:extLst>
          </p:cNvPr>
          <p:cNvSpPr txBox="1"/>
          <p:nvPr/>
        </p:nvSpPr>
        <p:spPr>
          <a:xfrm>
            <a:off x="9055767" y="2243792"/>
            <a:ext cx="16122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Drivers</a:t>
            </a:r>
          </a:p>
          <a:p>
            <a:r>
              <a:rPr lang="en-IN" sz="1600" dirty="0" err="1"/>
              <a:t>DriverID</a:t>
            </a:r>
            <a:endParaRPr lang="en-IN" sz="1600" dirty="0"/>
          </a:p>
          <a:p>
            <a:r>
              <a:rPr lang="en-IN" sz="1600" dirty="0"/>
              <a:t>FirstName</a:t>
            </a:r>
          </a:p>
          <a:p>
            <a:r>
              <a:rPr lang="en-IN" sz="1600" dirty="0" err="1"/>
              <a:t>LastName</a:t>
            </a:r>
            <a:endParaRPr lang="en-IN" sz="1600" dirty="0"/>
          </a:p>
          <a:p>
            <a:r>
              <a:rPr lang="en-IN" sz="1600" dirty="0"/>
              <a:t>Email</a:t>
            </a:r>
          </a:p>
          <a:p>
            <a:r>
              <a:rPr lang="en-IN" sz="1600" dirty="0"/>
              <a:t>Phone</a:t>
            </a:r>
          </a:p>
          <a:p>
            <a:r>
              <a:rPr lang="en-IN" sz="1600" dirty="0" err="1"/>
              <a:t>LicenseNumber</a:t>
            </a:r>
            <a:endParaRPr lang="en-IN" sz="1600" dirty="0"/>
          </a:p>
          <a:p>
            <a:r>
              <a:rPr lang="en-IN" sz="1600" dirty="0" err="1"/>
              <a:t>VehicleType</a:t>
            </a:r>
            <a:endParaRPr lang="en-IN" sz="1600" dirty="0"/>
          </a:p>
          <a:p>
            <a:r>
              <a:rPr lang="en-IN" sz="1600" dirty="0"/>
              <a:t>Rating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294C1CF-B3A1-CD38-34BC-BDFBD09F52F8}"/>
              </a:ext>
            </a:extLst>
          </p:cNvPr>
          <p:cNvSpPr/>
          <p:nvPr/>
        </p:nvSpPr>
        <p:spPr>
          <a:xfrm>
            <a:off x="216568" y="4614209"/>
            <a:ext cx="1820779" cy="181588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4985F0-76F1-B7CC-5BC6-C9A8F9B0D653}"/>
              </a:ext>
            </a:extLst>
          </p:cNvPr>
          <p:cNvSpPr txBox="1"/>
          <p:nvPr/>
        </p:nvSpPr>
        <p:spPr>
          <a:xfrm>
            <a:off x="497306" y="4614209"/>
            <a:ext cx="125128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 err="1"/>
              <a:t>TripDetails</a:t>
            </a:r>
            <a:endParaRPr lang="en-IN" sz="1600" b="1" dirty="0"/>
          </a:p>
          <a:p>
            <a:r>
              <a:rPr lang="en-IN" sz="1600" dirty="0" err="1"/>
              <a:t>TripID</a:t>
            </a:r>
            <a:endParaRPr lang="en-IN" sz="1600" dirty="0"/>
          </a:p>
          <a:p>
            <a:r>
              <a:rPr lang="en-IN" sz="1600" dirty="0" err="1"/>
              <a:t>BookingID</a:t>
            </a:r>
            <a:endParaRPr lang="en-IN" sz="1600" dirty="0"/>
          </a:p>
          <a:p>
            <a:r>
              <a:rPr lang="en-IN" sz="1600" dirty="0" err="1"/>
              <a:t>StartTime</a:t>
            </a:r>
            <a:endParaRPr lang="en-IN" sz="1600" dirty="0"/>
          </a:p>
          <a:p>
            <a:r>
              <a:rPr lang="en-IN" sz="1600" dirty="0" err="1"/>
              <a:t>EndTime</a:t>
            </a:r>
            <a:endParaRPr lang="en-IN" sz="1600" dirty="0"/>
          </a:p>
          <a:p>
            <a:r>
              <a:rPr lang="en-IN" sz="1600" dirty="0"/>
              <a:t>Distance</a:t>
            </a:r>
          </a:p>
          <a:p>
            <a:r>
              <a:rPr lang="en-IN" sz="1600" dirty="0" err="1"/>
              <a:t>TripFare</a:t>
            </a:r>
            <a:endParaRPr lang="en-IN" sz="16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97067B7-1D66-5EDA-4A8D-0624F253883D}"/>
              </a:ext>
            </a:extLst>
          </p:cNvPr>
          <p:cNvSpPr/>
          <p:nvPr/>
        </p:nvSpPr>
        <p:spPr>
          <a:xfrm>
            <a:off x="4730417" y="4795894"/>
            <a:ext cx="1820779" cy="2062103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AC3CE9-5CC8-74AF-46B5-04E7FC24F871}"/>
              </a:ext>
            </a:extLst>
          </p:cNvPr>
          <p:cNvSpPr txBox="1"/>
          <p:nvPr/>
        </p:nvSpPr>
        <p:spPr>
          <a:xfrm>
            <a:off x="4908881" y="4795897"/>
            <a:ext cx="165233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Bookings</a:t>
            </a:r>
            <a:endParaRPr lang="en-IN" sz="1600" dirty="0"/>
          </a:p>
          <a:p>
            <a:r>
              <a:rPr lang="en-IN" sz="1600" dirty="0" err="1"/>
              <a:t>BookingID</a:t>
            </a:r>
            <a:endParaRPr lang="en-IN" sz="1600" dirty="0"/>
          </a:p>
          <a:p>
            <a:r>
              <a:rPr lang="en-IN" sz="1600" dirty="0" err="1"/>
              <a:t>CustomerID</a:t>
            </a:r>
            <a:endParaRPr lang="en-IN" sz="1600" dirty="0"/>
          </a:p>
          <a:p>
            <a:r>
              <a:rPr lang="en-IN" sz="1600" dirty="0" err="1"/>
              <a:t>CabID</a:t>
            </a:r>
            <a:endParaRPr lang="en-IN" sz="1600" dirty="0"/>
          </a:p>
          <a:p>
            <a:r>
              <a:rPr lang="en-IN" sz="1600" dirty="0" err="1"/>
              <a:t>BookingDate</a:t>
            </a:r>
            <a:endParaRPr lang="en-IN" sz="1600" dirty="0"/>
          </a:p>
          <a:p>
            <a:r>
              <a:rPr lang="en-IN" sz="1600" dirty="0" err="1"/>
              <a:t>PickupLocation</a:t>
            </a:r>
            <a:endParaRPr lang="en-IN" sz="1600" dirty="0"/>
          </a:p>
          <a:p>
            <a:r>
              <a:rPr lang="en-IN" sz="1600" dirty="0" err="1"/>
              <a:t>DropoffLocation</a:t>
            </a:r>
            <a:endParaRPr lang="en-IN" sz="1600" dirty="0"/>
          </a:p>
          <a:p>
            <a:r>
              <a:rPr lang="en-IN" sz="1600" dirty="0"/>
              <a:t>Fare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FB0EDE6-3805-998F-C209-8CAF7891F031}"/>
              </a:ext>
            </a:extLst>
          </p:cNvPr>
          <p:cNvSpPr/>
          <p:nvPr/>
        </p:nvSpPr>
        <p:spPr>
          <a:xfrm>
            <a:off x="8811119" y="4860430"/>
            <a:ext cx="1820779" cy="181588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A717ED-3C60-2CCC-5571-E98C7FC452E4}"/>
              </a:ext>
            </a:extLst>
          </p:cNvPr>
          <p:cNvSpPr txBox="1"/>
          <p:nvPr/>
        </p:nvSpPr>
        <p:spPr>
          <a:xfrm>
            <a:off x="9051751" y="5106652"/>
            <a:ext cx="13395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Cabs</a:t>
            </a:r>
          </a:p>
          <a:p>
            <a:r>
              <a:rPr lang="en-IN" sz="1600" dirty="0" err="1"/>
              <a:t>CabID</a:t>
            </a:r>
            <a:endParaRPr lang="en-IN" sz="1600" dirty="0"/>
          </a:p>
          <a:p>
            <a:r>
              <a:rPr lang="en-IN" sz="1600" dirty="0" err="1"/>
              <a:t>DriverID</a:t>
            </a:r>
            <a:endParaRPr lang="en-IN" sz="1600" dirty="0"/>
          </a:p>
          <a:p>
            <a:r>
              <a:rPr lang="en-IN" sz="1600" dirty="0" err="1"/>
              <a:t>LicensePlate</a:t>
            </a:r>
            <a:endParaRPr lang="en-IN" sz="1600" dirty="0"/>
          </a:p>
          <a:p>
            <a:r>
              <a:rPr lang="en-IN" sz="1600" dirty="0" err="1"/>
              <a:t>VehicleType</a:t>
            </a:r>
            <a:endParaRPr lang="en-IN" sz="16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AFB246F-9CF6-695C-A706-0D62B659F40A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2249905" y="3150666"/>
            <a:ext cx="2462462" cy="106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6BFADA6-2324-074E-73A4-B716F0461727}"/>
              </a:ext>
            </a:extLst>
          </p:cNvPr>
          <p:cNvCxnSpPr>
            <a:stCxn id="12" idx="1"/>
            <a:endCxn id="11" idx="3"/>
          </p:cNvCxnSpPr>
          <p:nvPr/>
        </p:nvCxnSpPr>
        <p:spPr>
          <a:xfrm flipH="1" flipV="1">
            <a:off x="6533146" y="3274842"/>
            <a:ext cx="2418347" cy="5399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5E67B54-B6C2-7658-EC10-54A314787B9F}"/>
              </a:ext>
            </a:extLst>
          </p:cNvPr>
          <p:cNvSpPr txBox="1"/>
          <p:nvPr/>
        </p:nvSpPr>
        <p:spPr>
          <a:xfrm>
            <a:off x="2747210" y="2832100"/>
            <a:ext cx="1202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CustomerID</a:t>
            </a:r>
            <a:endParaRPr lang="en-IN" sz="14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2D156C-9C52-063D-F4B7-19BC26D11F94}"/>
              </a:ext>
            </a:extLst>
          </p:cNvPr>
          <p:cNvSpPr txBox="1"/>
          <p:nvPr/>
        </p:nvSpPr>
        <p:spPr>
          <a:xfrm>
            <a:off x="7174829" y="2967065"/>
            <a:ext cx="876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err="1">
                <a:solidFill>
                  <a:schemeClr val="bg1"/>
                </a:solidFill>
              </a:rPr>
              <a:t>DriverID</a:t>
            </a:r>
            <a:endParaRPr lang="en-IN" sz="1400" dirty="0">
              <a:solidFill>
                <a:schemeClr val="bg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851238-32B3-5F9A-70DA-4BA859CC8D8F}"/>
              </a:ext>
            </a:extLst>
          </p:cNvPr>
          <p:cNvCxnSpPr>
            <a:endCxn id="14" idx="1"/>
          </p:cNvCxnSpPr>
          <p:nvPr/>
        </p:nvCxnSpPr>
        <p:spPr>
          <a:xfrm>
            <a:off x="3949700" y="3150666"/>
            <a:ext cx="780717" cy="267628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E5FC61D-07DD-DE8D-071B-A7DAB5A1F451}"/>
              </a:ext>
            </a:extLst>
          </p:cNvPr>
          <p:cNvCxnSpPr/>
          <p:nvPr/>
        </p:nvCxnSpPr>
        <p:spPr>
          <a:xfrm flipH="1">
            <a:off x="2037347" y="5981700"/>
            <a:ext cx="269307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D14A542-7F67-C399-2CED-85E33839E15E}"/>
              </a:ext>
            </a:extLst>
          </p:cNvPr>
          <p:cNvSpPr txBox="1"/>
          <p:nvPr/>
        </p:nvSpPr>
        <p:spPr>
          <a:xfrm>
            <a:off x="2708775" y="5681888"/>
            <a:ext cx="1202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BookingID</a:t>
            </a:r>
            <a:endParaRPr lang="en-IN" sz="1400" dirty="0">
              <a:solidFill>
                <a:schemeClr val="bg1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A08514D-A9AA-CEC7-88EE-B5EA868E6438}"/>
              </a:ext>
            </a:extLst>
          </p:cNvPr>
          <p:cNvCxnSpPr>
            <a:stCxn id="8" idx="0"/>
            <a:endCxn id="5" idx="2"/>
          </p:cNvCxnSpPr>
          <p:nvPr/>
        </p:nvCxnSpPr>
        <p:spPr>
          <a:xfrm flipH="1" flipV="1">
            <a:off x="5686926" y="4305895"/>
            <a:ext cx="48124" cy="490002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DB1CA09-0C4F-AA6A-2F02-8A59CE9CC1B8}"/>
              </a:ext>
            </a:extLst>
          </p:cNvPr>
          <p:cNvSpPr txBox="1"/>
          <p:nvPr/>
        </p:nvSpPr>
        <p:spPr>
          <a:xfrm>
            <a:off x="5667538" y="4397007"/>
            <a:ext cx="1202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BookingID</a:t>
            </a:r>
            <a:endParaRPr lang="en-IN" sz="14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1C5649D-7F4A-AA82-630E-1DF69E3F3A3E}"/>
              </a:ext>
            </a:extLst>
          </p:cNvPr>
          <p:cNvSpPr txBox="1"/>
          <p:nvPr/>
        </p:nvSpPr>
        <p:spPr>
          <a:xfrm>
            <a:off x="3173330" y="4460320"/>
            <a:ext cx="1202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CustomerID</a:t>
            </a:r>
            <a:endParaRPr lang="en-IN" sz="1400" dirty="0">
              <a:solidFill>
                <a:schemeClr val="bg1"/>
              </a:solidFill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F17D2FA-FB45-469E-3874-50432DB1A8E4}"/>
              </a:ext>
            </a:extLst>
          </p:cNvPr>
          <p:cNvCxnSpPr>
            <a:stCxn id="6" idx="2"/>
            <a:endCxn id="15" idx="0"/>
          </p:cNvCxnSpPr>
          <p:nvPr/>
        </p:nvCxnSpPr>
        <p:spPr>
          <a:xfrm flipH="1">
            <a:off x="9721509" y="4552116"/>
            <a:ext cx="140375" cy="308314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24F69C4-558A-2BF1-B527-0213709850FA}"/>
              </a:ext>
            </a:extLst>
          </p:cNvPr>
          <p:cNvSpPr txBox="1"/>
          <p:nvPr/>
        </p:nvSpPr>
        <p:spPr>
          <a:xfrm>
            <a:off x="9859206" y="4552653"/>
            <a:ext cx="876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err="1">
                <a:solidFill>
                  <a:schemeClr val="bg1"/>
                </a:solidFill>
              </a:rPr>
              <a:t>DriverID</a:t>
            </a:r>
            <a:endParaRPr lang="en-IN" sz="1400" dirty="0">
              <a:solidFill>
                <a:schemeClr val="bg1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B062573-ABF4-D982-4BE2-D93617FBEE7D}"/>
              </a:ext>
            </a:extLst>
          </p:cNvPr>
          <p:cNvCxnSpPr>
            <a:stCxn id="15" idx="1"/>
            <a:endCxn id="8" idx="3"/>
          </p:cNvCxnSpPr>
          <p:nvPr/>
        </p:nvCxnSpPr>
        <p:spPr>
          <a:xfrm flipH="1">
            <a:off x="6561219" y="5768371"/>
            <a:ext cx="2249900" cy="58578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3BC50D5-115C-44DE-3AFA-949C9E6DF7FE}"/>
              </a:ext>
            </a:extLst>
          </p:cNvPr>
          <p:cNvSpPr txBox="1"/>
          <p:nvPr/>
        </p:nvSpPr>
        <p:spPr>
          <a:xfrm>
            <a:off x="7303833" y="5409575"/>
            <a:ext cx="876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err="1">
                <a:solidFill>
                  <a:schemeClr val="bg1"/>
                </a:solidFill>
              </a:rPr>
              <a:t>CabID</a:t>
            </a:r>
            <a:endParaRPr lang="en-IN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746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D5DE0F-0D64-23DD-FAC5-ABBD55DE55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C031C1-CBA5-6752-EBD1-9C519ECCB6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44631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9725F43-89FB-7AE7-F69D-29A83FDBAA3F}"/>
              </a:ext>
            </a:extLst>
          </p:cNvPr>
          <p:cNvSpPr txBox="1"/>
          <p:nvPr/>
        </p:nvSpPr>
        <p:spPr>
          <a:xfrm>
            <a:off x="609600" y="-1740958"/>
            <a:ext cx="5124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Optimize Driver Allocation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80AE8-BDAF-93B3-57C6-2C4AF0CE6D14}"/>
              </a:ext>
            </a:extLst>
          </p:cNvPr>
          <p:cNvSpPr txBox="1"/>
          <p:nvPr/>
        </p:nvSpPr>
        <p:spPr>
          <a:xfrm>
            <a:off x="12192000" y="2324100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Some drivers have no bookings, suggesting imbalanced driver availability.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0DE458-A24D-F835-A377-107994B13219}"/>
              </a:ext>
            </a:extLst>
          </p:cNvPr>
          <p:cNvSpPr txBox="1"/>
          <p:nvPr/>
        </p:nvSpPr>
        <p:spPr>
          <a:xfrm>
            <a:off x="12192000" y="3588604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Consider better scheduling or incentivizing underutilized drivers.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2B242F-8F91-A836-FE83-F780EF6395C2}"/>
              </a:ext>
            </a:extLst>
          </p:cNvPr>
          <p:cNvSpPr txBox="1"/>
          <p:nvPr/>
        </p:nvSpPr>
        <p:spPr>
          <a:xfrm>
            <a:off x="609600" y="392642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Encourage Customer Retention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DBF04A-2C9D-D7A7-0BAA-0B054BCC281C}"/>
              </a:ext>
            </a:extLst>
          </p:cNvPr>
          <p:cNvSpPr txBox="1"/>
          <p:nvPr/>
        </p:nvSpPr>
        <p:spPr>
          <a:xfrm>
            <a:off x="3171825" y="2609645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Only two customers have taken more than 3 rides.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C76BD5-1596-CF2A-D80A-5F98563A3141}"/>
              </a:ext>
            </a:extLst>
          </p:cNvPr>
          <p:cNvSpPr txBox="1"/>
          <p:nvPr/>
        </p:nvSpPr>
        <p:spPr>
          <a:xfrm>
            <a:off x="3171825" y="4101077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Introduce loyalty programs, discounts, or referral benefits to increase repeat bookings.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064949-685E-F142-2C9D-2F27C898363C}"/>
              </a:ext>
            </a:extLst>
          </p:cNvPr>
          <p:cNvSpPr txBox="1"/>
          <p:nvPr/>
        </p:nvSpPr>
        <p:spPr>
          <a:xfrm>
            <a:off x="-6296025" y="575786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Enhance Cab Fleet Management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E5BA4D-3CAB-EDDA-69C6-60F43348ABD6}"/>
              </a:ext>
            </a:extLst>
          </p:cNvPr>
          <p:cNvSpPr txBox="1"/>
          <p:nvPr/>
        </p:nvSpPr>
        <p:spPr>
          <a:xfrm>
            <a:off x="-6296025" y="3006816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Track high-usage vehicles</a:t>
            </a:r>
            <a:r>
              <a:rPr lang="en-US" sz="2400" dirty="0">
                <a:solidFill>
                  <a:schemeClr val="bg1"/>
                </a:solidFill>
              </a:rPr>
              <a:t> to schedule </a:t>
            </a:r>
            <a:r>
              <a:rPr lang="en-US" sz="2400" b="1" dirty="0">
                <a:solidFill>
                  <a:schemeClr val="bg1"/>
                </a:solidFill>
              </a:rPr>
              <a:t>maintenance</a:t>
            </a:r>
            <a:r>
              <a:rPr lang="en-US" sz="2400" dirty="0">
                <a:solidFill>
                  <a:schemeClr val="bg1"/>
                </a:solidFill>
              </a:rPr>
              <a:t> and prevent breakdowns.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1E01B2-7E8C-DAC0-DA1E-5EF4029B9AB3}"/>
              </a:ext>
            </a:extLst>
          </p:cNvPr>
          <p:cNvSpPr txBox="1"/>
          <p:nvPr/>
        </p:nvSpPr>
        <p:spPr>
          <a:xfrm>
            <a:off x="-6557962" y="4419601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Consider </a:t>
            </a:r>
            <a:r>
              <a:rPr lang="en-US" sz="2400" b="1" dirty="0">
                <a:solidFill>
                  <a:schemeClr val="bg1"/>
                </a:solidFill>
              </a:rPr>
              <a:t>expanding sedan options</a:t>
            </a:r>
            <a:r>
              <a:rPr lang="en-US" sz="2400" dirty="0">
                <a:solidFill>
                  <a:schemeClr val="bg1"/>
                </a:solidFill>
              </a:rPr>
              <a:t> if customer demand favors diverse vehicle types.</a:t>
            </a:r>
          </a:p>
        </p:txBody>
      </p:sp>
    </p:spTree>
    <p:extLst>
      <p:ext uri="{BB962C8B-B14F-4D97-AF65-F5344CB8AC3E}">
        <p14:creationId xmlns:p14="http://schemas.microsoft.com/office/powerpoint/2010/main" val="2939953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D5DE0F-0D64-23DD-FAC5-ABBD55DE55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C031C1-CBA5-6752-EBD1-9C519ECCB6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07810"/>
            <a:ext cx="12192000" cy="6029010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E2B242F-8F91-A836-FE83-F780EF6395C2}"/>
              </a:ext>
            </a:extLst>
          </p:cNvPr>
          <p:cNvSpPr txBox="1"/>
          <p:nvPr/>
        </p:nvSpPr>
        <p:spPr>
          <a:xfrm>
            <a:off x="4629150" y="-1740957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Encourage Customer Retention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DBF04A-2C9D-D7A7-0BAA-0B054BCC281C}"/>
              </a:ext>
            </a:extLst>
          </p:cNvPr>
          <p:cNvSpPr txBox="1"/>
          <p:nvPr/>
        </p:nvSpPr>
        <p:spPr>
          <a:xfrm>
            <a:off x="5686425" y="7300130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Only two customers have taken more than 3 rides.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C76BD5-1596-CF2A-D80A-5F98563A3141}"/>
              </a:ext>
            </a:extLst>
          </p:cNvPr>
          <p:cNvSpPr txBox="1"/>
          <p:nvPr/>
        </p:nvSpPr>
        <p:spPr>
          <a:xfrm>
            <a:off x="5686425" y="7313499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Introduce loyalty programs, discounts, or referral benefits to increase repeat bookings.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316C8B-AAE1-E9A6-E0E3-11F08036E9B6}"/>
              </a:ext>
            </a:extLst>
          </p:cNvPr>
          <p:cNvSpPr txBox="1"/>
          <p:nvPr/>
        </p:nvSpPr>
        <p:spPr>
          <a:xfrm>
            <a:off x="571500" y="602193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Enhance Cab Fleet Management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6FEB0C-D7F3-54C5-A761-57FA437BEC6D}"/>
              </a:ext>
            </a:extLst>
          </p:cNvPr>
          <p:cNvSpPr txBox="1"/>
          <p:nvPr/>
        </p:nvSpPr>
        <p:spPr>
          <a:xfrm>
            <a:off x="2276475" y="3006816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Track high-usage vehicles</a:t>
            </a:r>
            <a:r>
              <a:rPr lang="en-US" sz="2400" dirty="0">
                <a:solidFill>
                  <a:schemeClr val="bg1"/>
                </a:solidFill>
              </a:rPr>
              <a:t> to schedule </a:t>
            </a:r>
            <a:r>
              <a:rPr lang="en-US" sz="2400" b="1" dirty="0">
                <a:solidFill>
                  <a:schemeClr val="bg1"/>
                </a:solidFill>
              </a:rPr>
              <a:t>maintenance</a:t>
            </a:r>
            <a:r>
              <a:rPr lang="en-US" sz="2400" dirty="0">
                <a:solidFill>
                  <a:schemeClr val="bg1"/>
                </a:solidFill>
              </a:rPr>
              <a:t> and prevent breakdowns.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616322-5389-E0B3-87B2-38ACC649D373}"/>
              </a:ext>
            </a:extLst>
          </p:cNvPr>
          <p:cNvSpPr txBox="1"/>
          <p:nvPr/>
        </p:nvSpPr>
        <p:spPr>
          <a:xfrm>
            <a:off x="2276475" y="4322202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Consider </a:t>
            </a:r>
            <a:r>
              <a:rPr lang="en-US" sz="2400" b="1" dirty="0">
                <a:solidFill>
                  <a:schemeClr val="bg1"/>
                </a:solidFill>
              </a:rPr>
              <a:t>expanding sedan options</a:t>
            </a:r>
            <a:r>
              <a:rPr lang="en-US" sz="2400" dirty="0">
                <a:solidFill>
                  <a:schemeClr val="bg1"/>
                </a:solidFill>
              </a:rPr>
              <a:t> if customer demand favors diverse vehicle types.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0F3CA08-303C-F1C6-B1EC-FC01EB17608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5793" y="-6077114"/>
            <a:ext cx="9961263" cy="6029010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A0D54B4-0CB4-9BCE-8497-AD0074BAF5A5}"/>
              </a:ext>
            </a:extLst>
          </p:cNvPr>
          <p:cNvSpPr txBox="1"/>
          <p:nvPr/>
        </p:nvSpPr>
        <p:spPr>
          <a:xfrm>
            <a:off x="-6634634" y="4894761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Monitor Fare Pricing Strategy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B88B4E-E43C-C2C0-16D1-4B761C875296}"/>
              </a:ext>
            </a:extLst>
          </p:cNvPr>
          <p:cNvSpPr txBox="1"/>
          <p:nvPr/>
        </p:nvSpPr>
        <p:spPr>
          <a:xfrm>
            <a:off x="-4543425" y="7508297"/>
            <a:ext cx="6819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With only </a:t>
            </a:r>
            <a:r>
              <a:rPr lang="en-US" sz="2400" b="1" dirty="0">
                <a:solidFill>
                  <a:schemeClr val="bg1"/>
                </a:solidFill>
              </a:rPr>
              <a:t>4 high-fare rides</a:t>
            </a:r>
            <a:r>
              <a:rPr lang="en-US" sz="2400" dirty="0">
                <a:solidFill>
                  <a:schemeClr val="bg1"/>
                </a:solidFill>
              </a:rPr>
              <a:t>, analyze </a:t>
            </a:r>
            <a:r>
              <a:rPr lang="en-US" sz="2400" b="1" dirty="0">
                <a:solidFill>
                  <a:schemeClr val="bg1"/>
                </a:solidFill>
              </a:rPr>
              <a:t>peak-hour pricing, demand-based fare adjustments, and premium services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61660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D5DE0F-0D64-23DD-FAC5-ABBD55DE55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C031C1-CBA5-6752-EBD1-9C519ECCB6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5369" y="407810"/>
            <a:ext cx="9961263" cy="6029010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316C8B-AAE1-E9A6-E0E3-11F08036E9B6}"/>
              </a:ext>
            </a:extLst>
          </p:cNvPr>
          <p:cNvSpPr txBox="1"/>
          <p:nvPr/>
        </p:nvSpPr>
        <p:spPr>
          <a:xfrm>
            <a:off x="628650" y="-1768856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Enhance Cab Fleet Management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6FEB0C-D7F3-54C5-A761-57FA437BEC6D}"/>
              </a:ext>
            </a:extLst>
          </p:cNvPr>
          <p:cNvSpPr txBox="1"/>
          <p:nvPr/>
        </p:nvSpPr>
        <p:spPr>
          <a:xfrm>
            <a:off x="8782050" y="7151093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Track high-usage vehicles</a:t>
            </a:r>
            <a:r>
              <a:rPr lang="en-US" sz="2400" dirty="0">
                <a:solidFill>
                  <a:schemeClr val="bg1"/>
                </a:solidFill>
              </a:rPr>
              <a:t> to schedule </a:t>
            </a:r>
            <a:r>
              <a:rPr lang="en-US" sz="2400" b="1" dirty="0">
                <a:solidFill>
                  <a:schemeClr val="bg1"/>
                </a:solidFill>
              </a:rPr>
              <a:t>maintenance</a:t>
            </a:r>
            <a:r>
              <a:rPr lang="en-US" sz="2400" dirty="0">
                <a:solidFill>
                  <a:schemeClr val="bg1"/>
                </a:solidFill>
              </a:rPr>
              <a:t> and prevent breakdowns.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616322-5389-E0B3-87B2-38ACC649D373}"/>
              </a:ext>
            </a:extLst>
          </p:cNvPr>
          <p:cNvSpPr txBox="1"/>
          <p:nvPr/>
        </p:nvSpPr>
        <p:spPr>
          <a:xfrm>
            <a:off x="428625" y="7265810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Consider </a:t>
            </a:r>
            <a:r>
              <a:rPr lang="en-US" sz="2400" b="1" dirty="0">
                <a:solidFill>
                  <a:schemeClr val="bg1"/>
                </a:solidFill>
              </a:rPr>
              <a:t>expanding sedan options</a:t>
            </a:r>
            <a:r>
              <a:rPr lang="en-US" sz="2400" dirty="0">
                <a:solidFill>
                  <a:schemeClr val="bg1"/>
                </a:solidFill>
              </a:rPr>
              <a:t> if customer demand favors diverse vehicle types.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D67055-5A61-EE7B-7C0D-67418AEC1F61}"/>
              </a:ext>
            </a:extLst>
          </p:cNvPr>
          <p:cNvSpPr txBox="1"/>
          <p:nvPr/>
        </p:nvSpPr>
        <p:spPr>
          <a:xfrm>
            <a:off x="428625" y="393280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Monitor Fare Pricing Strategy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0AACBD-9B8D-9FBF-35FC-2A9DD0D9CC1B}"/>
              </a:ext>
            </a:extLst>
          </p:cNvPr>
          <p:cNvSpPr txBox="1"/>
          <p:nvPr/>
        </p:nvSpPr>
        <p:spPr>
          <a:xfrm>
            <a:off x="2519834" y="3006816"/>
            <a:ext cx="6819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With only </a:t>
            </a:r>
            <a:r>
              <a:rPr lang="en-US" sz="2400" b="1" dirty="0">
                <a:solidFill>
                  <a:schemeClr val="bg1"/>
                </a:solidFill>
              </a:rPr>
              <a:t>4 high-fare rides</a:t>
            </a:r>
            <a:r>
              <a:rPr lang="en-US" sz="2400" dirty="0">
                <a:solidFill>
                  <a:schemeClr val="bg1"/>
                </a:solidFill>
              </a:rPr>
              <a:t>, analyze </a:t>
            </a:r>
            <a:r>
              <a:rPr lang="en-US" sz="2400" b="1" dirty="0">
                <a:solidFill>
                  <a:schemeClr val="bg1"/>
                </a:solidFill>
              </a:rPr>
              <a:t>peak-hour pricing, demand-based fare adjustments, and premium services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EA6839-DE02-E986-B561-EC1B8EEF7A0D}"/>
              </a:ext>
            </a:extLst>
          </p:cNvPr>
          <p:cNvSpPr txBox="1"/>
          <p:nvPr/>
        </p:nvSpPr>
        <p:spPr>
          <a:xfrm>
            <a:off x="10405591" y="-2979959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Monitor Fare Pricing Strategy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C8F1EF-B215-F015-BB7E-264AA3C49327}"/>
              </a:ext>
            </a:extLst>
          </p:cNvPr>
          <p:cNvSpPr txBox="1"/>
          <p:nvPr/>
        </p:nvSpPr>
        <p:spPr>
          <a:xfrm>
            <a:off x="12653491" y="-627586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Utilize the </a:t>
            </a:r>
            <a:r>
              <a:rPr lang="en-US" sz="2400" b="1" dirty="0">
                <a:solidFill>
                  <a:schemeClr val="bg1"/>
                </a:solidFill>
              </a:rPr>
              <a:t>top-rated drivers</a:t>
            </a:r>
            <a:r>
              <a:rPr lang="en-US" sz="2400" dirty="0">
                <a:solidFill>
                  <a:schemeClr val="bg1"/>
                </a:solidFill>
              </a:rPr>
              <a:t> to lead </a:t>
            </a:r>
            <a:r>
              <a:rPr lang="en-US" sz="2400" b="1" dirty="0">
                <a:solidFill>
                  <a:schemeClr val="bg1"/>
                </a:solidFill>
              </a:rPr>
              <a:t>customer service training programs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542A30-CA26-496A-3210-6755567EA530}"/>
              </a:ext>
            </a:extLst>
          </p:cNvPr>
          <p:cNvSpPr txBox="1"/>
          <p:nvPr/>
        </p:nvSpPr>
        <p:spPr>
          <a:xfrm>
            <a:off x="12620625" y="570187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Offer </a:t>
            </a:r>
            <a:r>
              <a:rPr lang="en-US" sz="2400" b="1" dirty="0">
                <a:solidFill>
                  <a:schemeClr val="bg1"/>
                </a:solidFill>
              </a:rPr>
              <a:t>bonuses or incentives</a:t>
            </a:r>
            <a:r>
              <a:rPr lang="en-US" sz="2400" dirty="0">
                <a:solidFill>
                  <a:schemeClr val="bg1"/>
                </a:solidFill>
              </a:rPr>
              <a:t> to highly-rated drivers to encourage continued excellence.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EEB3E4-2F7D-9AE7-863B-32DCA40225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9746951" y="570187"/>
            <a:ext cx="9961263" cy="5592288"/>
          </a:xfrm>
          <a:prstGeom prst="rect">
            <a:avLst/>
          </a:prstGeom>
          <a:effectLst>
            <a:softEdge rad="1270000"/>
          </a:effectLst>
        </p:spPr>
      </p:pic>
    </p:spTree>
    <p:extLst>
      <p:ext uri="{BB962C8B-B14F-4D97-AF65-F5344CB8AC3E}">
        <p14:creationId xmlns:p14="http://schemas.microsoft.com/office/powerpoint/2010/main" val="1425738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D5DE0F-0D64-23DD-FAC5-ABBD55DE55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C031C1-CBA5-6752-EBD1-9C519ECCB6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5369" y="626171"/>
            <a:ext cx="9961263" cy="5592288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AD67055-5A61-EE7B-7C0D-67418AEC1F61}"/>
              </a:ext>
            </a:extLst>
          </p:cNvPr>
          <p:cNvSpPr txBox="1"/>
          <p:nvPr/>
        </p:nvSpPr>
        <p:spPr>
          <a:xfrm>
            <a:off x="866775" y="7095674"/>
            <a:ext cx="70294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Monitor Fare Pricing Strategy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0AACBD-9B8D-9FBF-35FC-2A9DD0D9CC1B}"/>
              </a:ext>
            </a:extLst>
          </p:cNvPr>
          <p:cNvSpPr txBox="1"/>
          <p:nvPr/>
        </p:nvSpPr>
        <p:spPr>
          <a:xfrm>
            <a:off x="4256732" y="-1200329"/>
            <a:ext cx="6819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With only </a:t>
            </a:r>
            <a:r>
              <a:rPr lang="en-US" sz="2400" b="1" dirty="0">
                <a:solidFill>
                  <a:schemeClr val="bg1"/>
                </a:solidFill>
              </a:rPr>
              <a:t>4 high-fare rides</a:t>
            </a:r>
            <a:r>
              <a:rPr lang="en-US" sz="2400" dirty="0">
                <a:solidFill>
                  <a:schemeClr val="bg1"/>
                </a:solidFill>
              </a:rPr>
              <a:t>, analyze </a:t>
            </a:r>
            <a:r>
              <a:rPr lang="en-US" sz="2400" b="1" dirty="0">
                <a:solidFill>
                  <a:schemeClr val="bg1"/>
                </a:solidFill>
              </a:rPr>
              <a:t>peak-hour pricing, demand-based fare adjustments, and premium services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754B1D-F364-FA9C-13A1-0589F3DC895A}"/>
              </a:ext>
            </a:extLst>
          </p:cNvPr>
          <p:cNvSpPr txBox="1"/>
          <p:nvPr/>
        </p:nvSpPr>
        <p:spPr>
          <a:xfrm>
            <a:off x="503882" y="237674"/>
            <a:ext cx="86696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Improve Customer Experience via High-Rated Drivers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B694DC-B6F3-7ED6-D1E2-D51F0B93C035}"/>
              </a:ext>
            </a:extLst>
          </p:cNvPr>
          <p:cNvSpPr txBox="1"/>
          <p:nvPr/>
        </p:nvSpPr>
        <p:spPr>
          <a:xfrm>
            <a:off x="2885132" y="2991914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Utilize the </a:t>
            </a:r>
            <a:r>
              <a:rPr lang="en-US" sz="2400" b="1" dirty="0">
                <a:solidFill>
                  <a:schemeClr val="bg1"/>
                </a:solidFill>
              </a:rPr>
              <a:t>top-rated drivers</a:t>
            </a:r>
            <a:r>
              <a:rPr lang="en-US" sz="2400" dirty="0">
                <a:solidFill>
                  <a:schemeClr val="bg1"/>
                </a:solidFill>
              </a:rPr>
              <a:t> to lead </a:t>
            </a:r>
            <a:r>
              <a:rPr lang="en-US" sz="2400" b="1" dirty="0">
                <a:solidFill>
                  <a:schemeClr val="bg1"/>
                </a:solidFill>
              </a:rPr>
              <a:t>customer service training programs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934678-035E-593A-4768-690CFE2ADD48}"/>
              </a:ext>
            </a:extLst>
          </p:cNvPr>
          <p:cNvSpPr txBox="1"/>
          <p:nvPr/>
        </p:nvSpPr>
        <p:spPr>
          <a:xfrm>
            <a:off x="2852266" y="4189687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Offer </a:t>
            </a:r>
            <a:r>
              <a:rPr lang="en-US" sz="2400" b="1" dirty="0">
                <a:solidFill>
                  <a:schemeClr val="bg1"/>
                </a:solidFill>
              </a:rPr>
              <a:t>bonuses or incentives</a:t>
            </a:r>
            <a:r>
              <a:rPr lang="en-US" sz="2400" dirty="0">
                <a:solidFill>
                  <a:schemeClr val="bg1"/>
                </a:solidFill>
              </a:rPr>
              <a:t> to highly-rated drivers to encourage continued excellence.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97129A1-E78C-0198-AA3C-741542AE77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9641" y="6858000"/>
            <a:ext cx="9961263" cy="5592288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9158EB-815C-4D56-D6B4-D5D038B53244}"/>
              </a:ext>
            </a:extLst>
          </p:cNvPr>
          <p:cNvSpPr txBox="1"/>
          <p:nvPr/>
        </p:nvSpPr>
        <p:spPr>
          <a:xfrm>
            <a:off x="-9402118" y="580136"/>
            <a:ext cx="9402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Leverage Ride Data for Route Optimization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34E723-ECF7-E62E-BB34-640CA3DFE125}"/>
              </a:ext>
            </a:extLst>
          </p:cNvPr>
          <p:cNvSpPr txBox="1"/>
          <p:nvPr/>
        </p:nvSpPr>
        <p:spPr>
          <a:xfrm>
            <a:off x="-7271866" y="2960633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Identify </a:t>
            </a:r>
            <a:r>
              <a:rPr lang="en-US" sz="2400" b="1" dirty="0">
                <a:solidFill>
                  <a:schemeClr val="bg1"/>
                </a:solidFill>
              </a:rPr>
              <a:t>popular pickup/drop-off locations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peak hours</a:t>
            </a:r>
            <a:r>
              <a:rPr lang="en-US" sz="2400" dirty="0">
                <a:solidFill>
                  <a:schemeClr val="bg1"/>
                </a:solidFill>
              </a:rPr>
              <a:t> to optimize </a:t>
            </a:r>
            <a:r>
              <a:rPr lang="en-US" sz="2400" b="1" dirty="0">
                <a:solidFill>
                  <a:schemeClr val="bg1"/>
                </a:solidFill>
              </a:rPr>
              <a:t>cab availability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3EF79C-453C-E1BB-DD41-0650338306E5}"/>
              </a:ext>
            </a:extLst>
          </p:cNvPr>
          <p:cNvSpPr txBox="1"/>
          <p:nvPr/>
        </p:nvSpPr>
        <p:spPr>
          <a:xfrm>
            <a:off x="-7271866" y="4015673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Potentially introduce </a:t>
            </a:r>
            <a:r>
              <a:rPr lang="en-US" sz="2400" b="1" dirty="0">
                <a:solidFill>
                  <a:schemeClr val="bg1"/>
                </a:solidFill>
              </a:rPr>
              <a:t>dynamic pricing for high-demand routes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98040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D5DE0F-0D64-23DD-FAC5-ABBD55DE55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C031C1-CBA5-6752-EBD1-9C519ECCB6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5369" y="626171"/>
            <a:ext cx="9961263" cy="5592288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754B1D-F364-FA9C-13A1-0589F3DC895A}"/>
              </a:ext>
            </a:extLst>
          </p:cNvPr>
          <p:cNvSpPr txBox="1"/>
          <p:nvPr/>
        </p:nvSpPr>
        <p:spPr>
          <a:xfrm>
            <a:off x="808682" y="-5007053"/>
            <a:ext cx="86696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Improve Customer Experience via High-Rated Drivers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B694DC-B6F3-7ED6-D1E2-D51F0B93C035}"/>
              </a:ext>
            </a:extLst>
          </p:cNvPr>
          <p:cNvSpPr txBox="1"/>
          <p:nvPr/>
        </p:nvSpPr>
        <p:spPr>
          <a:xfrm>
            <a:off x="3189932" y="-2252813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Utilize the </a:t>
            </a:r>
            <a:r>
              <a:rPr lang="en-US" sz="2400" b="1" dirty="0">
                <a:solidFill>
                  <a:schemeClr val="bg1"/>
                </a:solidFill>
              </a:rPr>
              <a:t>top-rated drivers</a:t>
            </a:r>
            <a:r>
              <a:rPr lang="en-US" sz="2400" dirty="0">
                <a:solidFill>
                  <a:schemeClr val="bg1"/>
                </a:solidFill>
              </a:rPr>
              <a:t> to lead </a:t>
            </a:r>
            <a:r>
              <a:rPr lang="en-US" sz="2400" b="1" dirty="0">
                <a:solidFill>
                  <a:schemeClr val="bg1"/>
                </a:solidFill>
              </a:rPr>
              <a:t>customer service training programs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934678-035E-593A-4768-690CFE2ADD48}"/>
              </a:ext>
            </a:extLst>
          </p:cNvPr>
          <p:cNvSpPr txBox="1"/>
          <p:nvPr/>
        </p:nvSpPr>
        <p:spPr>
          <a:xfrm>
            <a:off x="3157066" y="-1055040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Offer </a:t>
            </a:r>
            <a:r>
              <a:rPr lang="en-US" sz="2400" b="1" dirty="0">
                <a:solidFill>
                  <a:schemeClr val="bg1"/>
                </a:solidFill>
              </a:rPr>
              <a:t>bonuses or incentives</a:t>
            </a:r>
            <a:r>
              <a:rPr lang="en-US" sz="2400" dirty="0">
                <a:solidFill>
                  <a:schemeClr val="bg1"/>
                </a:solidFill>
              </a:rPr>
              <a:t> to highly-rated drivers to encourage continued excellence.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03D695-CD3C-3945-8CEB-40BEA56291A8}"/>
              </a:ext>
            </a:extLst>
          </p:cNvPr>
          <p:cNvSpPr txBox="1"/>
          <p:nvPr/>
        </p:nvSpPr>
        <p:spPr>
          <a:xfrm>
            <a:off x="389582" y="290925"/>
            <a:ext cx="9402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Leverage Ride Data for Route Optimization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0E09CB-8B2A-9F23-CE8C-C395DAF2518C}"/>
              </a:ext>
            </a:extLst>
          </p:cNvPr>
          <p:cNvSpPr txBox="1"/>
          <p:nvPr/>
        </p:nvSpPr>
        <p:spPr>
          <a:xfrm>
            <a:off x="2519834" y="2671422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Identify </a:t>
            </a:r>
            <a:r>
              <a:rPr lang="en-US" sz="2400" b="1" dirty="0">
                <a:solidFill>
                  <a:schemeClr val="bg1"/>
                </a:solidFill>
              </a:rPr>
              <a:t>popular pickup/drop-off locations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peak hours</a:t>
            </a:r>
            <a:r>
              <a:rPr lang="en-US" sz="2400" dirty="0">
                <a:solidFill>
                  <a:schemeClr val="bg1"/>
                </a:solidFill>
              </a:rPr>
              <a:t> to optimize </a:t>
            </a:r>
            <a:r>
              <a:rPr lang="en-US" sz="2400" b="1" dirty="0">
                <a:solidFill>
                  <a:schemeClr val="bg1"/>
                </a:solidFill>
              </a:rPr>
              <a:t>cab availability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87B56A-14AF-1071-F8E1-C0430DD615D2}"/>
              </a:ext>
            </a:extLst>
          </p:cNvPr>
          <p:cNvSpPr txBox="1"/>
          <p:nvPr/>
        </p:nvSpPr>
        <p:spPr>
          <a:xfrm>
            <a:off x="2519834" y="3726462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Potentially introduce </a:t>
            </a:r>
            <a:r>
              <a:rPr lang="en-US" sz="2400" b="1" dirty="0">
                <a:solidFill>
                  <a:schemeClr val="bg1"/>
                </a:solidFill>
              </a:rPr>
              <a:t>dynamic pricing for high-demand routes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CBD1AA-3223-A51A-B301-F1F257041B8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88753" y="641392"/>
            <a:ext cx="9961263" cy="5577067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2F3DC55-E356-4F5E-3C20-E069E1F89090}"/>
              </a:ext>
            </a:extLst>
          </p:cNvPr>
          <p:cNvSpPr txBox="1"/>
          <p:nvPr/>
        </p:nvSpPr>
        <p:spPr>
          <a:xfrm>
            <a:off x="12192000" y="255261"/>
            <a:ext cx="9402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Expand Marketing for New Customers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207F4B-3235-B18F-EC11-B27E94E8CE48}"/>
              </a:ext>
            </a:extLst>
          </p:cNvPr>
          <p:cNvSpPr txBox="1"/>
          <p:nvPr/>
        </p:nvSpPr>
        <p:spPr>
          <a:xfrm>
            <a:off x="14164618" y="2317335"/>
            <a:ext cx="6819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Since </a:t>
            </a:r>
            <a:r>
              <a:rPr lang="en-US" sz="2400" b="1" dirty="0">
                <a:solidFill>
                  <a:schemeClr val="bg1"/>
                </a:solidFill>
              </a:rPr>
              <a:t>few repeat customers</a:t>
            </a:r>
            <a:r>
              <a:rPr lang="en-US" sz="2400" dirty="0">
                <a:solidFill>
                  <a:schemeClr val="bg1"/>
                </a:solidFill>
              </a:rPr>
              <a:t> exist, aggressive </a:t>
            </a:r>
            <a:r>
              <a:rPr lang="en-US" sz="2400" b="1" dirty="0">
                <a:solidFill>
                  <a:schemeClr val="bg1"/>
                </a:solidFill>
              </a:rPr>
              <a:t>customer acquisition strategies</a:t>
            </a:r>
            <a:r>
              <a:rPr lang="en-US" sz="2400" dirty="0">
                <a:solidFill>
                  <a:schemeClr val="bg1"/>
                </a:solidFill>
              </a:rPr>
              <a:t> should be implemented.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1390FB-0A30-47D8-C90A-306445765B5C}"/>
              </a:ext>
            </a:extLst>
          </p:cNvPr>
          <p:cNvSpPr txBox="1"/>
          <p:nvPr/>
        </p:nvSpPr>
        <p:spPr>
          <a:xfrm>
            <a:off x="14164618" y="3741707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Utilize </a:t>
            </a:r>
            <a:r>
              <a:rPr lang="en-US" sz="2400" b="1" dirty="0">
                <a:solidFill>
                  <a:schemeClr val="bg1"/>
                </a:solidFill>
              </a:rPr>
              <a:t>social media ads, partnerships, and first-time user discounts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4441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D5DE0F-0D64-23DD-FAC5-ABBD55DE55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C031C1-CBA5-6752-EBD1-9C519ECCB6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5369" y="633781"/>
            <a:ext cx="9961263" cy="5577067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03D695-CD3C-3945-8CEB-40BEA56291A8}"/>
              </a:ext>
            </a:extLst>
          </p:cNvPr>
          <p:cNvSpPr txBox="1"/>
          <p:nvPr/>
        </p:nvSpPr>
        <p:spPr>
          <a:xfrm>
            <a:off x="770582" y="6858000"/>
            <a:ext cx="9402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Leverage Ride Data for Route Optimization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0E09CB-8B2A-9F23-CE8C-C395DAF2518C}"/>
              </a:ext>
            </a:extLst>
          </p:cNvPr>
          <p:cNvSpPr txBox="1"/>
          <p:nvPr/>
        </p:nvSpPr>
        <p:spPr>
          <a:xfrm>
            <a:off x="2900834" y="9238497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Identify </a:t>
            </a:r>
            <a:r>
              <a:rPr lang="en-US" sz="2400" b="1" dirty="0">
                <a:solidFill>
                  <a:schemeClr val="bg1"/>
                </a:solidFill>
              </a:rPr>
              <a:t>popular pickup/drop-off locations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peak hours</a:t>
            </a:r>
            <a:r>
              <a:rPr lang="en-US" sz="2400" dirty="0">
                <a:solidFill>
                  <a:schemeClr val="bg1"/>
                </a:solidFill>
              </a:rPr>
              <a:t> to optimize </a:t>
            </a:r>
            <a:r>
              <a:rPr lang="en-US" sz="2400" b="1" dirty="0">
                <a:solidFill>
                  <a:schemeClr val="bg1"/>
                </a:solidFill>
              </a:rPr>
              <a:t>cab availability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87B56A-14AF-1071-F8E1-C0430DD615D2}"/>
              </a:ext>
            </a:extLst>
          </p:cNvPr>
          <p:cNvSpPr txBox="1"/>
          <p:nvPr/>
        </p:nvSpPr>
        <p:spPr>
          <a:xfrm>
            <a:off x="2900834" y="10293537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Potentially introduce </a:t>
            </a:r>
            <a:r>
              <a:rPr lang="en-US" sz="2400" b="1" dirty="0">
                <a:solidFill>
                  <a:schemeClr val="bg1"/>
                </a:solidFill>
              </a:rPr>
              <a:t>dynamic pricing for high-demand routes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1B85B5-0F21-1DF6-B6FF-0DE16A21EA05}"/>
              </a:ext>
            </a:extLst>
          </p:cNvPr>
          <p:cNvSpPr txBox="1"/>
          <p:nvPr/>
        </p:nvSpPr>
        <p:spPr>
          <a:xfrm>
            <a:off x="318616" y="247650"/>
            <a:ext cx="9402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Expand Marketing for New Customers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A05A6D-2991-BCDC-34E6-DCCF0B0AC6FA}"/>
              </a:ext>
            </a:extLst>
          </p:cNvPr>
          <p:cNvSpPr txBox="1"/>
          <p:nvPr/>
        </p:nvSpPr>
        <p:spPr>
          <a:xfrm>
            <a:off x="2291234" y="2309724"/>
            <a:ext cx="6819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Since </a:t>
            </a:r>
            <a:r>
              <a:rPr lang="en-US" sz="2400" b="1" dirty="0">
                <a:solidFill>
                  <a:schemeClr val="bg1"/>
                </a:solidFill>
              </a:rPr>
              <a:t>few repeat customers</a:t>
            </a:r>
            <a:r>
              <a:rPr lang="en-US" sz="2400" dirty="0">
                <a:solidFill>
                  <a:schemeClr val="bg1"/>
                </a:solidFill>
              </a:rPr>
              <a:t> exist, aggressive </a:t>
            </a:r>
            <a:r>
              <a:rPr lang="en-US" sz="2400" b="1" dirty="0">
                <a:solidFill>
                  <a:schemeClr val="bg1"/>
                </a:solidFill>
              </a:rPr>
              <a:t>customer acquisition strategies</a:t>
            </a:r>
            <a:r>
              <a:rPr lang="en-US" sz="2400" dirty="0">
                <a:solidFill>
                  <a:schemeClr val="bg1"/>
                </a:solidFill>
              </a:rPr>
              <a:t> should be implemented.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3C0B45-85B4-2ED2-ADD1-1E6E8BB8B4D3}"/>
              </a:ext>
            </a:extLst>
          </p:cNvPr>
          <p:cNvSpPr txBox="1"/>
          <p:nvPr/>
        </p:nvSpPr>
        <p:spPr>
          <a:xfrm>
            <a:off x="2291234" y="3734096"/>
            <a:ext cx="6819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Utilize </a:t>
            </a:r>
            <a:r>
              <a:rPr lang="en-US" sz="2400" b="1" dirty="0">
                <a:solidFill>
                  <a:schemeClr val="bg1"/>
                </a:solidFill>
              </a:rPr>
              <a:t>social media ads, partnerships, and first-time user discounts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686F56A-D8F6-7A38-85AC-DEC94F5063D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21418" y="6057899"/>
            <a:ext cx="12191999" cy="6844631"/>
          </a:xfrm>
          <a:prstGeom prst="rect">
            <a:avLst/>
          </a:prstGeom>
          <a:effectLst>
            <a:softEdge rad="1270000"/>
          </a:effectLst>
        </p:spPr>
      </p:pic>
    </p:spTree>
    <p:extLst>
      <p:ext uri="{BB962C8B-B14F-4D97-AF65-F5344CB8AC3E}">
        <p14:creationId xmlns:p14="http://schemas.microsoft.com/office/powerpoint/2010/main" val="1143335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D5DE0F-0D64-23DD-FAC5-ABBD55DE55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C031C1-CBA5-6752-EBD1-9C519ECCB6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1999" cy="6844631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1B85B5-0F21-1DF6-B6FF-0DE16A21EA05}"/>
              </a:ext>
            </a:extLst>
          </p:cNvPr>
          <p:cNvSpPr txBox="1"/>
          <p:nvPr/>
        </p:nvSpPr>
        <p:spPr>
          <a:xfrm>
            <a:off x="612217" y="742950"/>
            <a:ext cx="3815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A05A6D-2991-BCDC-34E6-DCCF0B0AC6FA}"/>
              </a:ext>
            </a:extLst>
          </p:cNvPr>
          <p:cNvSpPr txBox="1"/>
          <p:nvPr/>
        </p:nvSpPr>
        <p:spPr>
          <a:xfrm>
            <a:off x="2519834" y="2274838"/>
            <a:ext cx="6819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case study highlights key areas for </a:t>
            </a:r>
            <a:r>
              <a:rPr lang="en-US" sz="2400" b="1" dirty="0">
                <a:solidFill>
                  <a:schemeClr val="bg1"/>
                </a:solidFill>
              </a:rPr>
              <a:t>improving driver allocation, customer retention, fare management, and fleet efficiency</a:t>
            </a:r>
            <a:r>
              <a:rPr lang="en-US" sz="2400" dirty="0">
                <a:solidFill>
                  <a:schemeClr val="bg1"/>
                </a:solidFill>
              </a:rPr>
              <a:t>. By leveraging these insights, the cab booking system can </a:t>
            </a:r>
            <a:r>
              <a:rPr lang="en-US" sz="2400" b="1" dirty="0">
                <a:solidFill>
                  <a:schemeClr val="bg1"/>
                </a:solidFill>
              </a:rPr>
              <a:t>enhance operations, customer satisfaction, and profitability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81935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ty with tall buildings and a body of water&#10;&#10;Description automatically generated">
            <a:extLst>
              <a:ext uri="{FF2B5EF4-FFF2-40B4-BE49-F238E27FC236}">
                <a16:creationId xmlns:a16="http://schemas.microsoft.com/office/drawing/2014/main" id="{54187C01-0139-C9B5-E177-B2BDF025F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80DD68D-6A5F-35A3-38E0-37C55131621D}"/>
              </a:ext>
            </a:extLst>
          </p:cNvPr>
          <p:cNvSpPr/>
          <p:nvPr/>
        </p:nvSpPr>
        <p:spPr>
          <a:xfrm>
            <a:off x="5892466" y="-1124976"/>
            <a:ext cx="7089224" cy="8890782"/>
          </a:xfrm>
          <a:prstGeom prst="rect">
            <a:avLst/>
          </a:prstGeom>
          <a:solidFill>
            <a:schemeClr val="tx1">
              <a:alpha val="70000"/>
            </a:schemeClr>
          </a:solidFill>
          <a:effectLst>
            <a:softEdge rad="635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AF7C03-A956-058D-35CD-051BCD29EC60}"/>
              </a:ext>
            </a:extLst>
          </p:cNvPr>
          <p:cNvSpPr txBox="1"/>
          <p:nvPr/>
        </p:nvSpPr>
        <p:spPr>
          <a:xfrm>
            <a:off x="8351522" y="6887029"/>
            <a:ext cx="279947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Cab Booking System Database Project </a:t>
            </a:r>
            <a:r>
              <a:rPr lang="en-US" dirty="0">
                <a:solidFill>
                  <a:schemeClr val="bg1"/>
                </a:solidFill>
              </a:rPr>
              <a:t>[A demonstration of database structure and relationships using sample data]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Domains Covered: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Database Schema Design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Data Relationships &amp; Integrity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SQL Implementation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Booking Management System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Customer Feedback Analytics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Tahiruddin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Date: 20 February 2025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"Turning Data into Drive: Where Every Booking Tells a Story"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A1AE6E-F082-FB0E-8631-E6C7F5CB3FE2}"/>
              </a:ext>
            </a:extLst>
          </p:cNvPr>
          <p:cNvSpPr txBox="1"/>
          <p:nvPr/>
        </p:nvSpPr>
        <p:spPr>
          <a:xfrm>
            <a:off x="7094807" y="6640830"/>
            <a:ext cx="46845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For Your Attention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78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3 -0.00023 L -0.01159 -1.65972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1" y="-829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1185 0.45532 L 0.01159 -0.48704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7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1984</TotalTime>
  <Words>7478</Words>
  <Application>Microsoft Office PowerPoint</Application>
  <PresentationFormat>Widescreen</PresentationFormat>
  <Paragraphs>862</Paragraphs>
  <Slides>97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97</vt:i4>
      </vt:variant>
    </vt:vector>
  </HeadingPairs>
  <TitlesOfParts>
    <vt:vector size="103" baseType="lpstr">
      <vt:lpstr>Aptos</vt:lpstr>
      <vt:lpstr>Aptos Display</vt:lpstr>
      <vt:lpstr>Arial</vt:lpstr>
      <vt:lpstr>Arial Unicode MS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Tahiruddin .</dc:creator>
  <cp:lastModifiedBy>Tahiruddin .</cp:lastModifiedBy>
  <cp:revision>38</cp:revision>
  <dcterms:created xsi:type="dcterms:W3CDTF">2025-02-02T12:21:50Z</dcterms:created>
  <dcterms:modified xsi:type="dcterms:W3CDTF">2025-02-18T20:42:02Z</dcterms:modified>
</cp:coreProperties>
</file>

<file path=docProps/thumbnail.jpeg>
</file>